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365" r:id="rId3"/>
    <p:sldId id="266" r:id="rId4"/>
    <p:sldId id="261" r:id="rId5"/>
    <p:sldId id="260" r:id="rId6"/>
    <p:sldId id="262" r:id="rId7"/>
    <p:sldId id="267" r:id="rId8"/>
    <p:sldId id="392" r:id="rId9"/>
    <p:sldId id="268" r:id="rId10"/>
    <p:sldId id="269" r:id="rId11"/>
    <p:sldId id="270" r:id="rId12"/>
    <p:sldId id="271" r:id="rId13"/>
    <p:sldId id="393" r:id="rId14"/>
    <p:sldId id="303" r:id="rId15"/>
    <p:sldId id="272" r:id="rId16"/>
    <p:sldId id="304" r:id="rId17"/>
    <p:sldId id="368" r:id="rId18"/>
    <p:sldId id="369" r:id="rId19"/>
    <p:sldId id="306" r:id="rId20"/>
    <p:sldId id="274" r:id="rId21"/>
    <p:sldId id="372" r:id="rId22"/>
    <p:sldId id="276" r:id="rId23"/>
    <p:sldId id="277" r:id="rId24"/>
    <p:sldId id="373" r:id="rId25"/>
    <p:sldId id="282" r:id="rId26"/>
    <p:sldId id="281" r:id="rId27"/>
    <p:sldId id="283" r:id="rId28"/>
    <p:sldId id="284" r:id="rId29"/>
    <p:sldId id="280" r:id="rId30"/>
    <p:sldId id="285" r:id="rId31"/>
    <p:sldId id="286" r:id="rId32"/>
    <p:sldId id="374" r:id="rId33"/>
    <p:sldId id="375" r:id="rId34"/>
    <p:sldId id="289" r:id="rId35"/>
    <p:sldId id="397" r:id="rId36"/>
    <p:sldId id="291" r:id="rId37"/>
    <p:sldId id="293" r:id="rId38"/>
    <p:sldId id="295" r:id="rId39"/>
    <p:sldId id="294" r:id="rId40"/>
    <p:sldId id="376" r:id="rId41"/>
    <p:sldId id="298" r:id="rId42"/>
    <p:sldId id="377" r:id="rId43"/>
    <p:sldId id="299" r:id="rId44"/>
    <p:sldId id="300" r:id="rId45"/>
    <p:sldId id="301" r:id="rId46"/>
    <p:sldId id="302" r:id="rId47"/>
    <p:sldId id="309" r:id="rId48"/>
    <p:sldId id="308" r:id="rId49"/>
    <p:sldId id="310" r:id="rId50"/>
    <p:sldId id="312" r:id="rId51"/>
    <p:sldId id="313" r:id="rId52"/>
    <p:sldId id="314" r:id="rId53"/>
    <p:sldId id="334" r:id="rId54"/>
    <p:sldId id="335" r:id="rId55"/>
    <p:sldId id="336" r:id="rId56"/>
    <p:sldId id="339" r:id="rId57"/>
    <p:sldId id="338" r:id="rId58"/>
    <p:sldId id="318" r:id="rId59"/>
    <p:sldId id="321" r:id="rId60"/>
    <p:sldId id="378" r:id="rId61"/>
    <p:sldId id="322" r:id="rId62"/>
    <p:sldId id="379" r:id="rId63"/>
    <p:sldId id="323" r:id="rId64"/>
    <p:sldId id="324" r:id="rId65"/>
    <p:sldId id="325" r:id="rId66"/>
    <p:sldId id="326" r:id="rId67"/>
    <p:sldId id="327" r:id="rId68"/>
    <p:sldId id="380" r:id="rId69"/>
    <p:sldId id="329" r:id="rId70"/>
    <p:sldId id="330" r:id="rId71"/>
    <p:sldId id="381" r:id="rId72"/>
    <p:sldId id="331" r:id="rId73"/>
    <p:sldId id="332" r:id="rId74"/>
    <p:sldId id="394" r:id="rId75"/>
    <p:sldId id="333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82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88" r:id="rId97"/>
    <p:sldId id="387" r:id="rId98"/>
    <p:sldId id="389" r:id="rId99"/>
    <p:sldId id="364" r:id="rId100"/>
    <p:sldId id="390" r:id="rId101"/>
    <p:sldId id="391" r:id="rId102"/>
    <p:sldId id="360" r:id="rId103"/>
    <p:sldId id="395" r:id="rId104"/>
    <p:sldId id="361" r:id="rId105"/>
    <p:sldId id="362" r:id="rId106"/>
    <p:sldId id="363" r:id="rId107"/>
    <p:sldId id="396" r:id="rId10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스프링이란" id="{4167C8B6-8BAC-FC46-A474-78AB2485C000}">
          <p14:sldIdLst>
            <p14:sldId id="256"/>
            <p14:sldId id="365"/>
            <p14:sldId id="266"/>
            <p14:sldId id="261"/>
            <p14:sldId id="260"/>
            <p14:sldId id="262"/>
            <p14:sldId id="267"/>
            <p14:sldId id="392"/>
            <p14:sldId id="268"/>
            <p14:sldId id="269"/>
            <p14:sldId id="270"/>
            <p14:sldId id="271"/>
          </p14:sldIdLst>
        </p14:section>
        <p14:section name="2.1. Spring 핵심 개념" id="{CD2E52D3-BE75-FD47-BCF8-7B9DE1F52544}">
          <p14:sldIdLst>
            <p14:sldId id="393"/>
            <p14:sldId id="303"/>
            <p14:sldId id="272"/>
            <p14:sldId id="304"/>
            <p14:sldId id="368"/>
            <p14:sldId id="369"/>
            <p14:sldId id="306"/>
            <p14:sldId id="274"/>
            <p14:sldId id="372"/>
            <p14:sldId id="276"/>
            <p14:sldId id="277"/>
            <p14:sldId id="373"/>
            <p14:sldId id="282"/>
            <p14:sldId id="281"/>
            <p14:sldId id="283"/>
            <p14:sldId id="284"/>
            <p14:sldId id="280"/>
            <p14:sldId id="285"/>
            <p14:sldId id="286"/>
            <p14:sldId id="374"/>
            <p14:sldId id="375"/>
            <p14:sldId id="289"/>
            <p14:sldId id="397"/>
            <p14:sldId id="291"/>
            <p14:sldId id="293"/>
            <p14:sldId id="295"/>
            <p14:sldId id="294"/>
            <p14:sldId id="376"/>
            <p14:sldId id="298"/>
            <p14:sldId id="377"/>
            <p14:sldId id="299"/>
            <p14:sldId id="300"/>
            <p14:sldId id="301"/>
            <p14:sldId id="302"/>
          </p14:sldIdLst>
        </p14:section>
        <p14:section name="2.2 Spring MVC 아키텍쳐 상세 설명" id="{BB7FB715-0843-5645-BC7E-97C57DFCEE5B}">
          <p14:sldIdLst>
            <p14:sldId id="309"/>
            <p14:sldId id="308"/>
            <p14:sldId id="310"/>
            <p14:sldId id="312"/>
            <p14:sldId id="313"/>
            <p14:sldId id="314"/>
            <p14:sldId id="334"/>
            <p14:sldId id="335"/>
            <p14:sldId id="336"/>
            <p14:sldId id="339"/>
            <p14:sldId id="338"/>
            <p14:sldId id="318"/>
            <p14:sldId id="321"/>
            <p14:sldId id="378"/>
            <p14:sldId id="322"/>
            <p14:sldId id="379"/>
            <p14:sldId id="323"/>
            <p14:sldId id="324"/>
            <p14:sldId id="325"/>
            <p14:sldId id="326"/>
            <p14:sldId id="327"/>
            <p14:sldId id="380"/>
            <p14:sldId id="329"/>
            <p14:sldId id="330"/>
            <p14:sldId id="381"/>
            <p14:sldId id="331"/>
          </p14:sldIdLst>
        </p14:section>
        <p14:section name="3. Spring 트랜잭션" id="{092B59DE-C668-084A-B79D-27CFC070C3A5}">
          <p14:sldIdLst>
            <p14:sldId id="332"/>
            <p14:sldId id="394"/>
            <p14:sldId id="333"/>
            <p14:sldId id="341"/>
            <p14:sldId id="342"/>
            <p14:sldId id="343"/>
            <p14:sldId id="344"/>
            <p14:sldId id="345"/>
            <p14:sldId id="346"/>
            <p14:sldId id="347"/>
            <p14:sldId id="382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88"/>
            <p14:sldId id="387"/>
            <p14:sldId id="389"/>
            <p14:sldId id="364"/>
            <p14:sldId id="390"/>
            <p14:sldId id="391"/>
            <p14:sldId id="360"/>
            <p14:sldId id="395"/>
            <p14:sldId id="361"/>
            <p14:sldId id="362"/>
            <p14:sldId id="363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33BD1-1E22-4747-8CCC-206380901234}" v="307" dt="2023-11-11T08:26:59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73533" autoAdjust="0"/>
  </p:normalViewPr>
  <p:slideViewPr>
    <p:cSldViewPr snapToGrid="0">
      <p:cViewPr varScale="1">
        <p:scale>
          <a:sx n="56" d="100"/>
          <a:sy n="56" d="100"/>
        </p:scale>
        <p:origin x="18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95990E40-249B-F444-A7F2-ED4C1B9ADEF4}" type="datetimeFigureOut">
              <a:rPr kumimoji="1" lang="ko-Kore-KR" altLang="en-US" smtClean="0"/>
              <a:pPr/>
              <a:t>02/05/2024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41AFE108-ADA9-944D-AAC3-6D79DB538B7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140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377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35918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2258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6949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9529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19722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8020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88994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14354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80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32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101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480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7624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4731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4765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643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6302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980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8518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617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032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14786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1255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3092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2761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966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9639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06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82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4538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5613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5101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387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252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5812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97384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6798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580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3914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882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6472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6744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9527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6304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2428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5241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1031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0473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912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58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56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3424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867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834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8141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932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564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1208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5491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8923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5949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15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4329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1259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45735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2307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0158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7846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9301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2123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7403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7704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3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93797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53609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566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446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13907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581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010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96500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4673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53974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91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16083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61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8273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2522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09717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288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0517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0492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15217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80910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91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4480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2088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4607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73066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7511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4736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35761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9808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3709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38270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105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8E7D0-C474-BAA8-32DC-30866485A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D210D-D2F1-A791-39BE-B56C529C5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C9709-330A-D89A-37C0-3C7790FA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1CEAF-49D3-E3DE-1B94-C6BAFCCD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C086F-C58C-236E-9BA7-20205264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31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58FE1-AF7B-6789-C7FA-AE7538F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E745EB-2EFB-B423-8F4B-27874FB53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D01A-89EE-C1E6-24EF-8AEB5734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77EF-16F5-FE26-1A8D-ACE52C3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F00A8-4B36-D793-F6E2-0E5A3B84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27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997B7-60FD-4DCA-ADA5-F189C70BB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A12F40-E189-9D33-A7F8-62D620427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3F78F-B43C-B2C5-4C44-CA9729A7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AD24E-8E3B-F734-8EB1-8B66395E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32FD3-2EF6-97BA-8007-D998F837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297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6290-C50C-697D-4B01-FBF820F2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B7E5C-13AD-9331-BFD8-634A2FE4A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A0F0-9440-540C-2E3E-2BF23F3F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74668-BF89-EEFE-335F-6D4B1034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4DCD2-2264-7907-5B19-6948EC6A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34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B4CE3-E5CB-708D-0BD4-9E0D23FB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CDD64-52B2-E8DA-6EF2-606845E44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ea typeface="NanumGothic" panose="020D0604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772B0-0319-4C48-D871-B950EF59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21346-DEF7-1B7C-DF6C-5CFACE40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43F2C-3EB9-7EDD-CE86-B54D9386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53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BF525-34DD-C330-2D2D-89566525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3746-F7A8-ACC1-ECBF-40307C327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DD03FF-CE93-F200-7A9C-27E76C82C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DB4AA-83BB-8C36-F9E3-874C8D5C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6B1E8-131A-9E0C-68A7-F3B49A7B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26BCF0-6337-0A49-0A86-75B2CCA5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28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417A1-8A11-635B-674B-F50414A0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4A01F-DF29-FA0C-3CC2-4DB16D9D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49652-B04D-D5E4-F2ED-432C5FDC7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1F59F-01AE-35C8-9F91-0A86B4619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529C7F-47C1-6AB7-2BDC-5355C4E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11E72B-4152-2A06-2CF8-31A2FCA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6710DB-5E86-4E2B-89C0-6B4097B4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40A97F-E4C5-D494-0A19-CC79D0BD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0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0BCBF-EE57-763C-D795-7940EFE6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2087AC-32BD-AFF3-2855-AD6C063A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7C29F-27EF-5C18-3376-9CD74E57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EECFB1-09FA-F2BE-A181-CE6F151B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8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CAD6C8-EE48-1E47-299E-A07C4652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52FAB7-6DB5-E91C-04F3-57DC379E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564DC-D635-B06C-9259-95D31E28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13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AFF8C-2B15-2BE2-4B55-0C52D1C0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C1205-D972-55BC-9D57-AEB91C3B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ea typeface="NanumGothic" panose="020D0604000000000000" pitchFamily="34" charset="-127"/>
              </a:defRPr>
            </a:lvl1pPr>
            <a:lvl2pPr>
              <a:defRPr sz="2800" b="0" i="0">
                <a:ea typeface="NanumGothic" panose="020D0604000000000000" pitchFamily="34" charset="-127"/>
              </a:defRPr>
            </a:lvl2pPr>
            <a:lvl3pPr>
              <a:defRPr sz="2400" b="0" i="0">
                <a:ea typeface="NanumGothic" panose="020D0604000000000000" pitchFamily="34" charset="-127"/>
              </a:defRPr>
            </a:lvl3pPr>
            <a:lvl4pPr>
              <a:defRPr sz="2000" b="0" i="0">
                <a:ea typeface="NanumGothic" panose="020D0604000000000000" pitchFamily="34" charset="-127"/>
              </a:defRPr>
            </a:lvl4pPr>
            <a:lvl5pPr>
              <a:defRPr sz="2000" b="0" i="0">
                <a:ea typeface="NanumGothic" panose="020D0604000000000000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A9551-7E2D-D618-4F4C-0530B2263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E9FCD7-5462-9AF8-8B4F-3CF3AAF7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513A4-C0EE-C0CA-FB68-9FAAE8FC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F670B-4F61-8E1F-C07C-BDEC370C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833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F8161-E3E3-A7DD-5AD5-51BB036C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3AB70-0757-394C-931E-7907CB3CF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9A770-A71C-2D63-7BB8-F4F63551A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2A63C-BDA0-23FE-AAA1-898751D0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02/05/2024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FD0E37-5AA4-8A21-B0E9-523E99F4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C3CF5-DE9C-C24A-4228-94715660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7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E7C91-86C1-F86E-C728-16D0F2B2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53DD0-FA31-F4FF-98E1-3580A533F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DA7E1-D650-9674-FC27-429B719DA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5B2AE365-298C-9640-BABF-43FE36A29120}" type="datetimeFigureOut">
              <a:rPr kumimoji="1" lang="ko-Kore-KR" altLang="en-US" smtClean="0"/>
              <a:pPr/>
              <a:t>02/05/2024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9025D-C67D-6F69-718E-89B69698F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A0095-4461-8180-9C9C-365D5445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9C588857-B59D-0E44-BD47-AA043D2B475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54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microsoft.com/office/2017/06/relationships/model3d" Target="../media/model3d1.glb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0.svg"/><Relationship Id="rId10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0.svg"/><Relationship Id="rId10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reference/web/webmvc/mvc-controller/ann-requestmapping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framework/reference/web/webmvc/mvc-controller/ann-methods.html" TargetMode="External"/><Relationship Id="rId4" Type="http://schemas.openxmlformats.org/officeDocument/2006/relationships/hyperlink" Target="https://docs.spring.io/spring-framework/reference/web/webmvc/mvc-controller.html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D94A-82F6-23F5-5A9E-8EBFA5054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NanumGothic" panose="020D0604000000000000" pitchFamily="34" charset="-127"/>
              </a:rPr>
              <a:t>스프링 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: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기초 개념 및 동작 원리 이해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4E066-32F8-3170-7CF3-A8F1E91EB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NanumGothic" panose="020D0604000000000000" pitchFamily="34" charset="-127"/>
              </a:rPr>
              <a:t>신현준</a:t>
            </a:r>
            <a:r>
              <a:rPr kumimoji="1" lang="ko-KR" altLang="en-US" dirty="0">
                <a:latin typeface="NanumGothic" panose="020D0604000000000000" pitchFamily="34" charset="-127"/>
              </a:rPr>
              <a:t> 강사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7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914F43-0AE9-2BB5-42B1-019F57653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0" y="1270209"/>
            <a:ext cx="5761848" cy="5652346"/>
          </a:xfrm>
          <a:prstGeom prst="rect">
            <a:avLst/>
          </a:prstGeom>
          <a:effectLst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5E447-F0ED-291F-DB84-FD5FD6C5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673" y="1936357"/>
            <a:ext cx="2339788" cy="3527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ore-KR" sz="1200" dirty="0"/>
              <a:t>XML </a:t>
            </a:r>
            <a:r>
              <a:rPr kumimoji="1" lang="ko-Kore-KR" altLang="en-US" sz="1200" dirty="0"/>
              <a:t>리모팅</a:t>
            </a:r>
            <a:r>
              <a:rPr kumimoji="1" lang="ko-KR" altLang="en-US" sz="1200" dirty="0"/>
              <a:t> 서비스 </a:t>
            </a:r>
            <a:endParaRPr kumimoji="1" lang="ko-Kore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B2C5D-1AFE-CFF0-9CB2-45DEC51D7347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18684B-6252-E1FA-38D8-514624A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1839461"/>
            <a:ext cx="546592" cy="54659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60D32FA-6B40-6FE1-BE93-262E366268BC}"/>
              </a:ext>
            </a:extLst>
          </p:cNvPr>
          <p:cNvSpPr txBox="1">
            <a:spLocks/>
          </p:cNvSpPr>
          <p:nvPr/>
        </p:nvSpPr>
        <p:spPr>
          <a:xfrm>
            <a:off x="6987396" y="2557599"/>
            <a:ext cx="3518214" cy="343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XML </a:t>
            </a:r>
            <a:r>
              <a:rPr kumimoji="1" lang="ko-KR" altLang="en-US" sz="1200" dirty="0"/>
              <a:t>파서 라이브러리 사용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고객 </a:t>
            </a:r>
            <a:r>
              <a:rPr kumimoji="1" lang="en-US" altLang="ko-KR" sz="1200" dirty="0"/>
              <a:t>ID </a:t>
            </a:r>
            <a:r>
              <a:rPr kumimoji="1" lang="ko-KR" altLang="en-US" sz="1200" dirty="0"/>
              <a:t>파싱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 </a:t>
            </a:r>
            <a:endParaRPr kumimoji="1" lang="ko-Kore-KR" altLang="en-US" sz="12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82B16E6-FDFD-26B0-7F78-F57E404D5C36}"/>
              </a:ext>
            </a:extLst>
          </p:cNvPr>
          <p:cNvSpPr txBox="1">
            <a:spLocks/>
          </p:cNvSpPr>
          <p:nvPr/>
        </p:nvSpPr>
        <p:spPr>
          <a:xfrm>
            <a:off x="7304673" y="3196388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캐시 </a:t>
            </a:r>
            <a:r>
              <a:rPr kumimoji="1" lang="en-US" altLang="ko-KR" sz="1200" dirty="0"/>
              <a:t>API (</a:t>
            </a:r>
            <a:r>
              <a:rPr kumimoji="1" lang="ko-KR" altLang="en-US" sz="1200" dirty="0"/>
              <a:t>최신 정보 조회 시 캐시 점검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9D6435E-51AD-4B29-E4DD-2DC9A8C46591}"/>
              </a:ext>
            </a:extLst>
          </p:cNvPr>
          <p:cNvSpPr txBox="1">
            <a:spLocks/>
          </p:cNvSpPr>
          <p:nvPr/>
        </p:nvSpPr>
        <p:spPr>
          <a:xfrm>
            <a:off x="7913706" y="3808017"/>
            <a:ext cx="3571232" cy="31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sz="1200" dirty="0"/>
              <a:t>DB </a:t>
            </a:r>
            <a:r>
              <a:rPr kumimoji="1" lang="ko-KR" altLang="en-US" sz="1200" dirty="0"/>
              <a:t>풀 가져와서 </a:t>
            </a:r>
            <a:r>
              <a:rPr kumimoji="1" lang="en-US" altLang="ko-Kore-KR" sz="1200" dirty="0"/>
              <a:t>JDBC API </a:t>
            </a:r>
            <a:endParaRPr kumimoji="1" lang="ko-Kore-KR" altLang="en-US" sz="1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3875B87-F89B-6CB7-D769-DCD0A7D231D0}"/>
              </a:ext>
            </a:extLst>
          </p:cNvPr>
          <p:cNvSpPr txBox="1">
            <a:spLocks/>
          </p:cNvSpPr>
          <p:nvPr/>
        </p:nvSpPr>
        <p:spPr>
          <a:xfrm>
            <a:off x="7304673" y="4506483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분산 파일 로그 라이브러리 매번 호출 </a:t>
            </a:r>
            <a:endParaRPr kumimoji="1" lang="ko-Kore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2EAB67D-23C1-99FF-A475-E86A209F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4409587"/>
            <a:ext cx="546592" cy="546592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D9B9D40-2524-E3F7-3592-FD7A06AF48A7}"/>
              </a:ext>
            </a:extLst>
          </p:cNvPr>
          <p:cNvSpPr txBox="1">
            <a:spLocks/>
          </p:cNvSpPr>
          <p:nvPr/>
        </p:nvSpPr>
        <p:spPr>
          <a:xfrm>
            <a:off x="7142673" y="5074913"/>
            <a:ext cx="3614760" cy="38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보안 </a:t>
            </a:r>
            <a:r>
              <a:rPr kumimoji="1" lang="en-US" altLang="ko-KR" sz="1200" dirty="0"/>
              <a:t>API</a:t>
            </a:r>
            <a:r>
              <a:rPr kumimoji="1" lang="ko-KR" altLang="en-US" sz="1200" dirty="0"/>
              <a:t>를 통한 권한 확인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예외 처리 </a:t>
            </a:r>
            <a:endParaRPr kumimoji="1" lang="ko-Kore-KR" altLang="en-US" sz="12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EA1ABBD-CAAD-0980-F62A-5576EF588F06}"/>
              </a:ext>
            </a:extLst>
          </p:cNvPr>
          <p:cNvSpPr txBox="1">
            <a:spLocks/>
          </p:cNvSpPr>
          <p:nvPr/>
        </p:nvSpPr>
        <p:spPr>
          <a:xfrm>
            <a:off x="7304673" y="5652496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sz="1200" dirty="0"/>
              <a:t>DB</a:t>
            </a:r>
            <a:r>
              <a:rPr kumimoji="1" lang="ko-KR" altLang="en-US" sz="1200" dirty="0"/>
              <a:t> 저장 트랜잭션 안에서 동작하도록 </a:t>
            </a:r>
            <a:r>
              <a:rPr kumimoji="1" lang="en-US" altLang="ko-KR" sz="1200" dirty="0"/>
              <a:t>JTA </a:t>
            </a:r>
            <a:r>
              <a:rPr kumimoji="1" lang="ko-KR" altLang="en-US" sz="1200" dirty="0"/>
              <a:t>이용</a:t>
            </a:r>
            <a:endParaRPr kumimoji="1" lang="ko-Kore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AAB1EB-9A17-AF6C-264A-209C65B5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5567808"/>
            <a:ext cx="546592" cy="546592"/>
          </a:xfrm>
          <a:prstGeom prst="rect">
            <a:avLst/>
          </a:prstGeom>
        </p:spPr>
      </p:pic>
      <p:sp>
        <p:nvSpPr>
          <p:cNvPr id="34" name="아래쪽 화살표[D] 33">
            <a:extLst>
              <a:ext uri="{FF2B5EF4-FFF2-40B4-BE49-F238E27FC236}">
                <a16:creationId xmlns:a16="http://schemas.microsoft.com/office/drawing/2014/main" id="{8BE69235-36B2-7743-A417-B747D79668BD}"/>
              </a:ext>
            </a:extLst>
          </p:cNvPr>
          <p:cNvSpPr/>
          <p:nvPr/>
        </p:nvSpPr>
        <p:spPr>
          <a:xfrm>
            <a:off x="8474568" y="2289156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D2EEF3C8-5391-40F4-DD55-C25DB9F40A6B}"/>
              </a:ext>
            </a:extLst>
          </p:cNvPr>
          <p:cNvSpPr/>
          <p:nvPr/>
        </p:nvSpPr>
        <p:spPr>
          <a:xfrm>
            <a:off x="8474568" y="2931693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95F20382-01E4-A2F0-6544-CB0ED261E15C}"/>
              </a:ext>
            </a:extLst>
          </p:cNvPr>
          <p:cNvSpPr/>
          <p:nvPr/>
        </p:nvSpPr>
        <p:spPr>
          <a:xfrm>
            <a:off x="8483141" y="3585120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아래쪽 화살표[D] 36">
            <a:extLst>
              <a:ext uri="{FF2B5EF4-FFF2-40B4-BE49-F238E27FC236}">
                <a16:creationId xmlns:a16="http://schemas.microsoft.com/office/drawing/2014/main" id="{F7F04296-A92B-0777-A816-878B360C2C9B}"/>
              </a:ext>
            </a:extLst>
          </p:cNvPr>
          <p:cNvSpPr/>
          <p:nvPr/>
        </p:nvSpPr>
        <p:spPr>
          <a:xfrm>
            <a:off x="8483141" y="4215233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82795582-579A-425D-9B55-F7894BF9AA75}"/>
              </a:ext>
            </a:extLst>
          </p:cNvPr>
          <p:cNvSpPr/>
          <p:nvPr/>
        </p:nvSpPr>
        <p:spPr>
          <a:xfrm>
            <a:off x="8483141" y="4831194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F581C63C-38EF-0136-4F3F-364941A10562}"/>
              </a:ext>
            </a:extLst>
          </p:cNvPr>
          <p:cNvSpPr/>
          <p:nvPr/>
        </p:nvSpPr>
        <p:spPr>
          <a:xfrm>
            <a:off x="8477558" y="5443987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0905F6E-A452-811C-BD21-F275DC7C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604" y="2460702"/>
            <a:ext cx="546592" cy="54659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EB7DFD7-D2D1-419B-6082-C3086D9E7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500" y="3662968"/>
            <a:ext cx="568800" cy="5688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49911C8-EF65-48FC-8A1F-F7D3471E7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737" y="4970171"/>
            <a:ext cx="568800" cy="5688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FFC2695-CF8F-21D2-05A2-C20E7E993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73" y="3121127"/>
            <a:ext cx="568800" cy="568800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DAAAF2E6-84A0-7AE4-F543-9F406D810426}"/>
              </a:ext>
            </a:extLst>
          </p:cNvPr>
          <p:cNvSpPr txBox="1">
            <a:spLocks/>
          </p:cNvSpPr>
          <p:nvPr/>
        </p:nvSpPr>
        <p:spPr>
          <a:xfrm>
            <a:off x="2200036" y="4291145"/>
            <a:ext cx="1776823" cy="6255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sz="1400" dirty="0"/>
              <a:t>서비스 고객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53" name="아래쪽 화살표[D] 52">
            <a:extLst>
              <a:ext uri="{FF2B5EF4-FFF2-40B4-BE49-F238E27FC236}">
                <a16:creationId xmlns:a16="http://schemas.microsoft.com/office/drawing/2014/main" id="{56418A4F-089D-C4B6-264E-0225207DE0F3}"/>
              </a:ext>
            </a:extLst>
          </p:cNvPr>
          <p:cNvSpPr/>
          <p:nvPr/>
        </p:nvSpPr>
        <p:spPr>
          <a:xfrm rot="5400000" flipH="1">
            <a:off x="4657307" y="2803644"/>
            <a:ext cx="402419" cy="2585476"/>
          </a:xfrm>
          <a:prstGeom prst="downArrow">
            <a:avLst/>
          </a:prstGeom>
          <a:pattFill prst="dk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686876-3BAD-87A3-610D-5ADBA860C853}"/>
              </a:ext>
            </a:extLst>
          </p:cNvPr>
          <p:cNvSpPr txBox="1"/>
          <p:nvPr/>
        </p:nvSpPr>
        <p:spPr>
          <a:xfrm>
            <a:off x="3995806" y="4261485"/>
            <a:ext cx="204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/>
              <a:t>적절한 상품 추천</a:t>
            </a:r>
            <a:endParaRPr lang="ko-Kore-KR" altLang="en-US" sz="1400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DB98F872-2EDB-48AC-AFBE-968ECC75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000"/>
            <a:ext cx="11950148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고객 구매 내역을 분석해 상품을 추천하는 로직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grpSp>
        <p:nvGrpSpPr>
          <p:cNvPr id="59" name="그룹 354">
            <a:extLst>
              <a:ext uri="{FF2B5EF4-FFF2-40B4-BE49-F238E27FC236}">
                <a16:creationId xmlns:a16="http://schemas.microsoft.com/office/drawing/2014/main" id="{413040EC-04C9-5AE4-0598-C3B0BD33AA72}"/>
              </a:ext>
            </a:extLst>
          </p:cNvPr>
          <p:cNvGrpSpPr/>
          <p:nvPr/>
        </p:nvGrpSpPr>
        <p:grpSpPr>
          <a:xfrm>
            <a:off x="1720586" y="2755041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0" name="Freeform 284">
              <a:extLst>
                <a:ext uri="{FF2B5EF4-FFF2-40B4-BE49-F238E27FC236}">
                  <a16:creationId xmlns:a16="http://schemas.microsoft.com/office/drawing/2014/main" id="{BA7B4E56-C9DC-0DD7-2402-6B5316D3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자유형 356">
              <a:extLst>
                <a:ext uri="{FF2B5EF4-FFF2-40B4-BE49-F238E27FC236}">
                  <a16:creationId xmlns:a16="http://schemas.microsoft.com/office/drawing/2014/main" id="{E4AC3835-9C51-B3E4-305D-EAB8896A116E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2" name="그룹 354">
            <a:extLst>
              <a:ext uri="{FF2B5EF4-FFF2-40B4-BE49-F238E27FC236}">
                <a16:creationId xmlns:a16="http://schemas.microsoft.com/office/drawing/2014/main" id="{29B4D86B-D539-FA7A-3132-B45C1920E429}"/>
              </a:ext>
            </a:extLst>
          </p:cNvPr>
          <p:cNvGrpSpPr/>
          <p:nvPr/>
        </p:nvGrpSpPr>
        <p:grpSpPr>
          <a:xfrm>
            <a:off x="2708601" y="2746248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3" name="Freeform 284">
              <a:extLst>
                <a:ext uri="{FF2B5EF4-FFF2-40B4-BE49-F238E27FC236}">
                  <a16:creationId xmlns:a16="http://schemas.microsoft.com/office/drawing/2014/main" id="{AC428E07-64B4-A883-8908-1281EE813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4" name="자유형 356">
              <a:extLst>
                <a:ext uri="{FF2B5EF4-FFF2-40B4-BE49-F238E27FC236}">
                  <a16:creationId xmlns:a16="http://schemas.microsoft.com/office/drawing/2014/main" id="{010B4FE1-7EC8-2512-7DE7-27F59A0B1722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5" name="그룹 354">
            <a:extLst>
              <a:ext uri="{FF2B5EF4-FFF2-40B4-BE49-F238E27FC236}">
                <a16:creationId xmlns:a16="http://schemas.microsoft.com/office/drawing/2014/main" id="{65167EB6-B071-72BA-2C76-95C8929AFD9C}"/>
              </a:ext>
            </a:extLst>
          </p:cNvPr>
          <p:cNvGrpSpPr/>
          <p:nvPr/>
        </p:nvGrpSpPr>
        <p:grpSpPr>
          <a:xfrm>
            <a:off x="2186385" y="3455003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6" name="Freeform 284">
              <a:extLst>
                <a:ext uri="{FF2B5EF4-FFF2-40B4-BE49-F238E27FC236}">
                  <a16:creationId xmlns:a16="http://schemas.microsoft.com/office/drawing/2014/main" id="{84E62D61-681E-0DB5-9A16-6342AE708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7" name="자유형 356">
              <a:extLst>
                <a:ext uri="{FF2B5EF4-FFF2-40B4-BE49-F238E27FC236}">
                  <a16:creationId xmlns:a16="http://schemas.microsoft.com/office/drawing/2014/main" id="{A0683523-A8DA-1B2E-B07D-6D69FBA2024B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868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전파는 여러 트랜잭션이 존재할 때 어떻게 트랜잭션을 처리할지를 결정하는 규칙이나 옵션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중첩된 트랜잭션 또는 여러 메소드 간의 트랜잭션 처리에서 사용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4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3F92F-3A1C-49B6-9ADB-FAA65C6E6FEE}"/>
              </a:ext>
            </a:extLst>
          </p:cNvPr>
          <p:cNvSpPr/>
          <p:nvPr/>
        </p:nvSpPr>
        <p:spPr>
          <a:xfrm>
            <a:off x="3034259" y="3283371"/>
            <a:ext cx="8319541" cy="248836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6B14D8E-FB35-4DA6-A061-60999B0E4A9A}"/>
              </a:ext>
            </a:extLst>
          </p:cNvPr>
          <p:cNvSpPr/>
          <p:nvPr/>
        </p:nvSpPr>
        <p:spPr>
          <a:xfrm>
            <a:off x="838200" y="3942937"/>
            <a:ext cx="1590207" cy="11692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9D0A8B-0A5F-469F-AB7C-4283CB536429}"/>
              </a:ext>
            </a:extLst>
          </p:cNvPr>
          <p:cNvSpPr/>
          <p:nvPr/>
        </p:nvSpPr>
        <p:spPr>
          <a:xfrm>
            <a:off x="3853877" y="3817032"/>
            <a:ext cx="2909341" cy="1421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C38F29-EAE4-4B9C-B525-E0267EAF8582}"/>
              </a:ext>
            </a:extLst>
          </p:cNvPr>
          <p:cNvSpPr/>
          <p:nvPr/>
        </p:nvSpPr>
        <p:spPr>
          <a:xfrm>
            <a:off x="7582836" y="3817032"/>
            <a:ext cx="2909341" cy="1421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04D29B-B8E9-465B-AFB0-834382F24AB7}"/>
              </a:ext>
            </a:extLst>
          </p:cNvPr>
          <p:cNvCxnSpPr>
            <a:stCxn id="3" idx="6"/>
            <a:endCxn id="7" idx="1"/>
          </p:cNvCxnSpPr>
          <p:nvPr/>
        </p:nvCxnSpPr>
        <p:spPr>
          <a:xfrm flipV="1">
            <a:off x="2428407" y="4527553"/>
            <a:ext cx="1425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5AC352-9A08-4912-9079-5CBDB6701E5C}"/>
              </a:ext>
            </a:extLst>
          </p:cNvPr>
          <p:cNvCxnSpPr>
            <a:cxnSpLocks/>
          </p:cNvCxnSpPr>
          <p:nvPr/>
        </p:nvCxnSpPr>
        <p:spPr>
          <a:xfrm>
            <a:off x="6763218" y="4527553"/>
            <a:ext cx="81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87973-528E-42D1-BEA2-74A5FD004AB9}"/>
              </a:ext>
            </a:extLst>
          </p:cNvPr>
          <p:cNvSpPr/>
          <p:nvPr/>
        </p:nvSpPr>
        <p:spPr>
          <a:xfrm>
            <a:off x="6216310" y="2800479"/>
            <a:ext cx="1955437" cy="695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57593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REQUIRED: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새로운 트랜잭션을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REQUIRES_NEW: </a:t>
            </a:r>
            <a:r>
              <a:rPr lang="ko-KR" altLang="en-US" dirty="0"/>
              <a:t>항상 새로운 트랜잭션을 시작하고</a:t>
            </a:r>
            <a:r>
              <a:rPr lang="en-US" altLang="ko-KR" dirty="0"/>
              <a:t>, </a:t>
            </a:r>
            <a:r>
              <a:rPr lang="ko-KR" altLang="en-US" dirty="0"/>
              <a:t>현재 트랜잭션이 존재하면 일시 중지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SUPPORTS: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트랜잭션 없이도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NOT_SUPPORTED: </a:t>
            </a:r>
            <a:r>
              <a:rPr lang="ko-KR" altLang="en-US" dirty="0"/>
              <a:t>현재 트랜잭션이 존재하면 일시 중지하고</a:t>
            </a:r>
            <a:r>
              <a:rPr lang="en-US" altLang="ko-KR" dirty="0"/>
              <a:t>, </a:t>
            </a:r>
            <a:r>
              <a:rPr lang="ko-KR" altLang="en-US" dirty="0"/>
              <a:t>트랜잭션 없이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NEVER: </a:t>
            </a:r>
            <a:r>
              <a:rPr lang="ko-KR" altLang="en-US" dirty="0"/>
              <a:t>트랜잭션이 이미 존재하면 예외를 발생시키고</a:t>
            </a:r>
            <a:r>
              <a:rPr lang="en-US" altLang="ko-KR" dirty="0"/>
              <a:t>, </a:t>
            </a:r>
            <a:r>
              <a:rPr lang="ko-KR" altLang="en-US" dirty="0"/>
              <a:t>없으면 트랜잭션 없이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MANDATORY: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예외를 발생시킴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NESTED: </a:t>
            </a:r>
            <a:r>
              <a:rPr lang="ko-KR" altLang="en-US" dirty="0"/>
              <a:t>현재 트랜잭션이 존재하면 중첩된 트랜잭션을 시작하고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REQUIRED</a:t>
            </a:r>
            <a:r>
              <a:rPr lang="ko-KR" altLang="en-US" dirty="0"/>
              <a:t>와 동일하게 동작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전파 옵션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493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4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400" dirty="0"/>
              <a:t>4.1. AOP</a:t>
            </a:r>
            <a:r>
              <a:rPr kumimoji="1" lang="ko-KR" altLang="en-US" sz="2400" dirty="0"/>
              <a:t>란</a:t>
            </a:r>
            <a:r>
              <a:rPr kumimoji="1" lang="en-US" altLang="ko-KR" sz="2400" dirty="0"/>
              <a:t>?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400" dirty="0"/>
              <a:t>4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en-US" altLang="ko-Kore-KR" sz="2400" dirty="0">
                <a:latin typeface="NanumGothic" panose="020D0604000000000000" pitchFamily="34" charset="-127"/>
              </a:rPr>
              <a:t>AOP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구현 방법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193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AOP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4963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(Aspect-Oriented Programming)</a:t>
            </a:r>
          </a:p>
          <a:p>
            <a:r>
              <a:rPr lang="en-US" altLang="ko-KR" dirty="0"/>
              <a:t>AOP</a:t>
            </a:r>
            <a:r>
              <a:rPr lang="ko-KR" altLang="en-US" dirty="0"/>
              <a:t>는 </a:t>
            </a:r>
            <a:r>
              <a:rPr lang="en-US" altLang="ko-KR" dirty="0"/>
              <a:t>Aspect-Oriented Programming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단어 그대로 관점 지향 프로그래밍이란 뜻입니다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개념 소개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F9BCA8-69A8-4925-8F4C-1AEDF7DF545A}"/>
              </a:ext>
            </a:extLst>
          </p:cNvPr>
          <p:cNvSpPr/>
          <p:nvPr/>
        </p:nvSpPr>
        <p:spPr>
          <a:xfrm>
            <a:off x="2101278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E3E5C9-CEC3-480A-9FC3-9EF949AF754E}"/>
              </a:ext>
            </a:extLst>
          </p:cNvPr>
          <p:cNvSpPr/>
          <p:nvPr/>
        </p:nvSpPr>
        <p:spPr>
          <a:xfrm>
            <a:off x="5279739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CA4F3B-21EE-4821-9FF3-F7B7F640C97A}"/>
              </a:ext>
            </a:extLst>
          </p:cNvPr>
          <p:cNvSpPr/>
          <p:nvPr/>
        </p:nvSpPr>
        <p:spPr>
          <a:xfrm>
            <a:off x="8458200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Repository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333712-5B3D-465F-8D3B-D816667470E5}"/>
              </a:ext>
            </a:extLst>
          </p:cNvPr>
          <p:cNvSpPr/>
          <p:nvPr/>
        </p:nvSpPr>
        <p:spPr>
          <a:xfrm>
            <a:off x="2101278" y="3157287"/>
            <a:ext cx="7989444" cy="695185"/>
          </a:xfrm>
          <a:prstGeom prst="rect">
            <a:avLst/>
          </a:prstGeom>
          <a:solidFill>
            <a:srgbClr val="92D05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8569149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개념 소개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93953-F058-4BC7-AB43-87B05B50C8A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F7C81-2141-48DC-851B-B97BCDAD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584000"/>
            <a:ext cx="8134830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3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컴파일 방식</a:t>
            </a:r>
            <a:r>
              <a:rPr lang="en-US" altLang="ko-KR" dirty="0"/>
              <a:t>(</a:t>
            </a:r>
            <a:r>
              <a:rPr lang="ko-KR" altLang="en-US" dirty="0"/>
              <a:t>호출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바이트코드 조작</a:t>
            </a:r>
            <a:r>
              <a:rPr lang="en-US" altLang="ko-KR" dirty="0"/>
              <a:t>(JVM)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프록시 패턴</a:t>
            </a:r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구현 방법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6002F-98B5-4D01-8C5A-BE85C2B7D3B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7100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29" y="2766218"/>
            <a:ext cx="4002741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4800" dirty="0">
                <a:latin typeface="NanumGothic" panose="020D0604000000000000" pitchFamily="34" charset="-127"/>
              </a:rPr>
              <a:t>The End</a:t>
            </a:r>
            <a:endParaRPr kumimoji="1" lang="ko-Kore-KR" altLang="en-US" sz="48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6002F-98B5-4D01-8C5A-BE85C2B7D3B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39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스프링이 복잡함을 상대하는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1703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기술적 복잡함과 비즈니스 로직의 복잡함을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분리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”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복잡함을 상대하는 전략 </a:t>
            </a:r>
            <a:r>
              <a:rPr kumimoji="1" lang="en-US" altLang="ko-KR" sz="2400" b="1" dirty="0"/>
              <a:t>“</a:t>
            </a:r>
            <a:r>
              <a:rPr kumimoji="1" lang="ko-KR" altLang="en-US" sz="2400" b="1" dirty="0"/>
              <a:t>추상화</a:t>
            </a:r>
            <a:r>
              <a:rPr kumimoji="1" lang="en-US" altLang="ko-KR" sz="2400" b="1" dirty="0"/>
              <a:t>, AOP, POJO”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b="1" dirty="0"/>
              <a:t>기술적 복잡함</a:t>
            </a:r>
            <a:r>
              <a:rPr kumimoji="1" lang="ko-KR" altLang="en-US" sz="2000" dirty="0"/>
              <a:t>을 상대하는 전략 </a:t>
            </a:r>
            <a:r>
              <a:rPr kumimoji="1" lang="en-US" altLang="ko-KR" sz="2000" dirty="0"/>
              <a:t>: “</a:t>
            </a:r>
            <a:r>
              <a:rPr kumimoji="1" lang="ko-KR" altLang="en-US" sz="2000" dirty="0"/>
              <a:t>추상화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AOP”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ko-KR" altLang="en-US" sz="2000" b="1" dirty="0"/>
              <a:t>비즈니스 로직의 복잡함</a:t>
            </a:r>
            <a:r>
              <a:rPr kumimoji="1" lang="ko-KR" altLang="en-US" sz="2000" dirty="0"/>
              <a:t>을 상대하는 전략 </a:t>
            </a:r>
            <a:r>
              <a:rPr kumimoji="1" lang="en-US" altLang="ko-KR" sz="2000" dirty="0"/>
              <a:t>: “POJO”</a:t>
            </a:r>
          </a:p>
          <a:p>
            <a:pPr lvl="1">
              <a:lnSpc>
                <a:spcPct val="150000"/>
              </a:lnSpc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F64BE-E689-E3F3-132F-F9FCA13A6B17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18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NanumGothic" panose="020D0604000000000000" pitchFamily="34" charset="-127"/>
              </a:rPr>
              <a:t>“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POJO</a:t>
            </a:r>
            <a:r>
              <a:rPr kumimoji="1" lang="en-US" altLang="ko-Kore-KR" dirty="0">
                <a:latin typeface="NanumGothic" panose="020D0604000000000000" pitchFamily="34" charset="-127"/>
              </a:rPr>
              <a:t>(Plain Old Java Object)”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81CC4-7754-F90F-C0E3-D69432ED7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202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POJO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특정 기술에 종속되지 않는 순수 자바 객체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마틴 파울러가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간단한 자바 오브젝트를 사용하는데요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라는 말을 있어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보이게 표현한 용어이다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즉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객체 지향적으로 개발 할 수 있게 만든 자바 객체 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000" b="1" dirty="0">
                <a:latin typeface="NanumGothic" panose="020D0604000000000000" pitchFamily="34" charset="-127"/>
              </a:rPr>
              <a:t>IoC/DI, AOP, PSA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세가지 기술을 통해서 </a:t>
            </a:r>
            <a:r>
              <a:rPr kumimoji="1" lang="en" altLang="ko-Kore-KR" sz="2000" b="1" dirty="0">
                <a:latin typeface="NanumGothic" panose="020D0604000000000000" pitchFamily="34" charset="-127"/>
              </a:rPr>
              <a:t>POJO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프로그래밍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더욱 강화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C5CEA-9247-D789-E51C-D84B53FE96B4}"/>
              </a:ext>
            </a:extLst>
          </p:cNvPr>
          <p:cNvSpPr txBox="1"/>
          <p:nvPr/>
        </p:nvSpPr>
        <p:spPr>
          <a:xfrm>
            <a:off x="9770952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8135C8-B1BD-F3EA-16D5-36BD6BAC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99" y="3429000"/>
            <a:ext cx="1817235" cy="242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C5D73-B62D-BEF8-E9ED-A82E3F507D3E}"/>
              </a:ext>
            </a:extLst>
          </p:cNvPr>
          <p:cNvSpPr txBox="1"/>
          <p:nvPr/>
        </p:nvSpPr>
        <p:spPr>
          <a:xfrm>
            <a:off x="8871002" y="5849226"/>
            <a:ext cx="2745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Martin Fowler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D525F4-677A-43BA-A4AA-982E11BB24B0}"/>
              </a:ext>
            </a:extLst>
          </p:cNvPr>
          <p:cNvGrpSpPr/>
          <p:nvPr/>
        </p:nvGrpSpPr>
        <p:grpSpPr>
          <a:xfrm>
            <a:off x="0" y="4498068"/>
            <a:ext cx="9601200" cy="2156882"/>
            <a:chOff x="-1741261" y="1609062"/>
            <a:chExt cx="15669532" cy="46814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68ECD8-04F8-4E0C-BA96-38D407E016A5}"/>
                </a:ext>
              </a:extLst>
            </p:cNvPr>
            <p:cNvSpPr txBox="1"/>
            <p:nvPr/>
          </p:nvSpPr>
          <p:spPr>
            <a:xfrm>
              <a:off x="7563303" y="3647079"/>
              <a:ext cx="6364968" cy="534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000" b="1" dirty="0"/>
                <a:t>Portable Service Abstraction</a:t>
              </a:r>
              <a:endParaRPr lang="ko-Kore-KR" altLang="en-US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BF3510-979F-4BB1-B6BD-2F8243AA7A41}"/>
                </a:ext>
              </a:extLst>
            </p:cNvPr>
            <p:cNvSpPr txBox="1"/>
            <p:nvPr/>
          </p:nvSpPr>
          <p:spPr>
            <a:xfrm>
              <a:off x="-1741261" y="3647079"/>
              <a:ext cx="6364968" cy="534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sz="1000" b="1" dirty="0"/>
                <a:t>Aspect Oriented Programming</a:t>
              </a:r>
              <a:endParaRPr lang="ko-Kore-KR" altLang="en-US" sz="1000" b="1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66F96-145E-40D8-B17E-C375A86D83A2}"/>
                </a:ext>
              </a:extLst>
            </p:cNvPr>
            <p:cNvGrpSpPr/>
            <p:nvPr/>
          </p:nvGrpSpPr>
          <p:grpSpPr>
            <a:xfrm>
              <a:off x="2177142" y="1609062"/>
              <a:ext cx="7837714" cy="4681409"/>
              <a:chOff x="2177142" y="1609062"/>
              <a:chExt cx="7837714" cy="4681409"/>
            </a:xfrm>
          </p:grpSpPr>
          <p:sp>
            <p:nvSpPr>
              <p:cNvPr id="11" name="삼각형 11">
                <a:extLst>
                  <a:ext uri="{FF2B5EF4-FFF2-40B4-BE49-F238E27FC236}">
                    <a16:creationId xmlns:a16="http://schemas.microsoft.com/office/drawing/2014/main" id="{B52DE9B1-BA90-49C6-808A-F2F2F8DEC774}"/>
                  </a:ext>
                </a:extLst>
              </p:cNvPr>
              <p:cNvSpPr/>
              <p:nvPr/>
            </p:nvSpPr>
            <p:spPr>
              <a:xfrm>
                <a:off x="4293051" y="1609062"/>
                <a:ext cx="3600903" cy="3600639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E7B09-8B0F-4672-A3B7-332860AFD3D9}"/>
                  </a:ext>
                </a:extLst>
              </p:cNvPr>
              <p:cNvSpPr txBox="1"/>
              <p:nvPr/>
            </p:nvSpPr>
            <p:spPr>
              <a:xfrm>
                <a:off x="5448298" y="3505852"/>
                <a:ext cx="1295402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POJO</a:t>
                </a:r>
                <a:endParaRPr lang="ko-Kore-KR" altLang="en-US" sz="20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647D5-8EC0-49F9-A8BC-646C796C2683}"/>
                  </a:ext>
                </a:extLst>
              </p:cNvPr>
              <p:cNvSpPr txBox="1"/>
              <p:nvPr/>
            </p:nvSpPr>
            <p:spPr>
              <a:xfrm>
                <a:off x="3472927" y="3136611"/>
                <a:ext cx="1155769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AOP</a:t>
                </a:r>
                <a:endParaRPr lang="ko-Kore-KR" altLang="en-US" sz="2000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C963F0-EBB4-4D9C-B1F1-B579523A734A}"/>
                  </a:ext>
                </a:extLst>
              </p:cNvPr>
              <p:cNvSpPr txBox="1"/>
              <p:nvPr/>
            </p:nvSpPr>
            <p:spPr>
              <a:xfrm>
                <a:off x="7481208" y="3136613"/>
                <a:ext cx="994228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PSA</a:t>
                </a:r>
                <a:endParaRPr lang="ko-Kore-KR" altLang="en-US" sz="20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03643F-D1DC-476D-8F48-DD5AE55BB886}"/>
                  </a:ext>
                </a:extLst>
              </p:cNvPr>
              <p:cNvSpPr txBox="1"/>
              <p:nvPr/>
            </p:nvSpPr>
            <p:spPr>
              <a:xfrm>
                <a:off x="5059248" y="5189116"/>
                <a:ext cx="2068513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IoC/DI</a:t>
                </a:r>
                <a:endParaRPr lang="ko-Kore-KR" altLang="en-US" sz="2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C9AE-4EB5-49CB-AB2A-8D18BA693ED7}"/>
                  </a:ext>
                </a:extLst>
              </p:cNvPr>
              <p:cNvSpPr txBox="1"/>
              <p:nvPr/>
            </p:nvSpPr>
            <p:spPr>
              <a:xfrm>
                <a:off x="3083833" y="5756060"/>
                <a:ext cx="6364969" cy="53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000" b="1" dirty="0"/>
                  <a:t>Inversion of control/ Dependency Injection</a:t>
                </a:r>
                <a:endParaRPr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88F8B1-3C8C-4F07-AB08-88CFFC6A728B}"/>
                  </a:ext>
                </a:extLst>
              </p:cNvPr>
              <p:cNvSpPr txBox="1"/>
              <p:nvPr/>
            </p:nvSpPr>
            <p:spPr>
              <a:xfrm>
                <a:off x="2177142" y="4054126"/>
                <a:ext cx="7837714" cy="53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000" b="1" dirty="0"/>
                  <a:t>Plain </a:t>
                </a:r>
                <a:r>
                  <a:rPr lang="en-US" altLang="ko-Kore-KR" sz="1000" b="1" dirty="0" err="1"/>
                  <a:t>OldJava</a:t>
                </a:r>
                <a:r>
                  <a:rPr lang="en-US" altLang="ko-Kore-KR" sz="1000" b="1" dirty="0"/>
                  <a:t> Object</a:t>
                </a:r>
                <a:endParaRPr lang="ko-Kore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88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IoC</a:t>
            </a:r>
            <a:r>
              <a:rPr lang="en-US" altLang="ko-Kore-KR" dirty="0"/>
              <a:t>/DI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03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2.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핵심 개념 및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MVC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구조 이해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2400" b="1" dirty="0">
                <a:latin typeface="NanumGothic" panose="020D0604000000000000" pitchFamily="34" charset="-127"/>
              </a:rPr>
              <a:t>2.1. Spring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핵심 개념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IOC/DI, Container, Bean)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IoC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Inversion of Control)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DI(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Dependency Injection)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개념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Bean, Container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역할과 종류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@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Configuration, @Component, @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ComponentScan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400" dirty="0">
                <a:latin typeface="NanumGothic" panose="020D0604000000000000" pitchFamily="34" charset="-127"/>
              </a:rPr>
              <a:t>2.2. Spring MVC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아키텍처 상세 설명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요청과 서버의 응답 과정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HandlerMapping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HandlerAdaptor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ViewResolver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09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314" name="Picture 2" descr="벨리곰 벨리곰 랜덤 피규어 - 위시버킷">
            <a:extLst>
              <a:ext uri="{FF2B5EF4-FFF2-40B4-BE49-F238E27FC236}">
                <a16:creationId xmlns:a16="http://schemas.microsoft.com/office/drawing/2014/main" id="{3DDB49CC-E0D5-AD45-9366-5579052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6" y="247250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B929515-8AED-F926-9309-DFB3AE08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8820298" y="2660571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rporate Identity | KT">
            <a:extLst>
              <a:ext uri="{FF2B5EF4-FFF2-40B4-BE49-F238E27FC236}">
                <a16:creationId xmlns:a16="http://schemas.microsoft.com/office/drawing/2014/main" id="{4989DBF1-A682-D1A4-CD31-D3E665D9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25" y="2918662"/>
            <a:ext cx="403947" cy="3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I/BI &lt; 회사소개 &lt; HOME">
            <a:extLst>
              <a:ext uri="{FF2B5EF4-FFF2-40B4-BE49-F238E27FC236}">
                <a16:creationId xmlns:a16="http://schemas.microsoft.com/office/drawing/2014/main" id="{8218B605-153D-1DF1-58E1-DF0864E3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72" y="3171745"/>
            <a:ext cx="720000" cy="5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F034AB2-BF96-88BB-006C-F215B306B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3994972" y="3197248"/>
            <a:ext cx="403947" cy="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3483375"/>
                  </p:ext>
                </p:extLst>
              </p:nvPr>
            </p:nvGraphicFramePr>
            <p:xfrm>
              <a:off x="3049725" y="3801706"/>
              <a:ext cx="1383722" cy="77437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83722" cy="774377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61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9725" y="3801706"/>
                <a:ext cx="1383722" cy="774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761262"/>
                  </p:ext>
                </p:extLst>
              </p:nvPr>
            </p:nvGraphicFramePr>
            <p:xfrm>
              <a:off x="7939541" y="3645757"/>
              <a:ext cx="1104438" cy="102826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04438" cy="1028269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61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9541" y="3645757"/>
                <a:ext cx="1104438" cy="1028269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55392-A7F0-033E-C32C-C32F3A8E3C62}"/>
              </a:ext>
            </a:extLst>
          </p:cNvPr>
          <p:cNvSpPr/>
          <p:nvPr/>
        </p:nvSpPr>
        <p:spPr>
          <a:xfrm>
            <a:off x="7683213" y="2344727"/>
            <a:ext cx="3169085" cy="301877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DC7C-6EB6-000E-5386-C38F7F2DA50F}"/>
              </a:ext>
            </a:extLst>
          </p:cNvPr>
          <p:cNvSpPr txBox="1"/>
          <p:nvPr/>
        </p:nvSpPr>
        <p:spPr>
          <a:xfrm>
            <a:off x="8458200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48B99D-120E-119C-63B5-ED6557C2F55B}"/>
              </a:ext>
            </a:extLst>
          </p:cNvPr>
          <p:cNvSpPr/>
          <p:nvPr/>
        </p:nvSpPr>
        <p:spPr>
          <a:xfrm>
            <a:off x="1553227" y="2344727"/>
            <a:ext cx="3325444" cy="301877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EB57D4-E5E4-BADA-D791-C9FA4D2E55E8}"/>
              </a:ext>
            </a:extLst>
          </p:cNvPr>
          <p:cNvSpPr txBox="1"/>
          <p:nvPr/>
        </p:nvSpPr>
        <p:spPr>
          <a:xfrm>
            <a:off x="2204642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벨리곰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40D417F-2BD6-0AE8-523C-3F4E342534B2}"/>
              </a:ext>
            </a:extLst>
          </p:cNvPr>
          <p:cNvCxnSpPr>
            <a:cxnSpLocks/>
          </p:cNvCxnSpPr>
          <p:nvPr/>
        </p:nvCxnSpPr>
        <p:spPr>
          <a:xfrm>
            <a:off x="4878671" y="3854113"/>
            <a:ext cx="2804542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1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530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13314" name="Picture 2" descr="벨리곰 벨리곰 랜덤 피규어 - 위시버킷">
            <a:extLst>
              <a:ext uri="{FF2B5EF4-FFF2-40B4-BE49-F238E27FC236}">
                <a16:creationId xmlns:a16="http://schemas.microsoft.com/office/drawing/2014/main" id="{3DDB49CC-E0D5-AD45-9366-5579052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6" y="247250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(2)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B929515-8AED-F926-9309-DFB3AE08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8820298" y="2660571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rporate Identity | KT">
            <a:extLst>
              <a:ext uri="{FF2B5EF4-FFF2-40B4-BE49-F238E27FC236}">
                <a16:creationId xmlns:a16="http://schemas.microsoft.com/office/drawing/2014/main" id="{4989DBF1-A682-D1A4-CD31-D3E665D9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25" y="2918662"/>
            <a:ext cx="403947" cy="3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F034AB2-BF96-88BB-006C-F215B306B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3994972" y="3197248"/>
            <a:ext cx="403947" cy="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9725" y="3801706"/>
              <a:ext cx="1383722" cy="7743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83722" cy="774377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61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9725" y="3801706"/>
                <a:ext cx="1383722" cy="774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39541" y="3645757"/>
              <a:ext cx="1104438" cy="102826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04438" cy="1028269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61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39541" y="3645757"/>
                <a:ext cx="1104438" cy="102826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E35597-5DE9-3B12-9FCB-3B89847EA2C2}"/>
              </a:ext>
            </a:extLst>
          </p:cNvPr>
          <p:cNvSpPr/>
          <p:nvPr/>
        </p:nvSpPr>
        <p:spPr>
          <a:xfrm>
            <a:off x="1553227" y="2344727"/>
            <a:ext cx="3325444" cy="3018772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EB57D4-E5E4-BADA-D791-C9FA4D2E55E8}"/>
              </a:ext>
            </a:extLst>
          </p:cNvPr>
          <p:cNvSpPr txBox="1"/>
          <p:nvPr/>
        </p:nvSpPr>
        <p:spPr>
          <a:xfrm>
            <a:off x="2204642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벨리곰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55392-A7F0-033E-C32C-C32F3A8E3C62}"/>
              </a:ext>
            </a:extLst>
          </p:cNvPr>
          <p:cNvSpPr/>
          <p:nvPr/>
        </p:nvSpPr>
        <p:spPr>
          <a:xfrm>
            <a:off x="7683213" y="2344727"/>
            <a:ext cx="3169085" cy="3018772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DC7C-6EB6-000E-5386-C38F7F2DA50F}"/>
              </a:ext>
            </a:extLst>
          </p:cNvPr>
          <p:cNvSpPr txBox="1"/>
          <p:nvPr/>
        </p:nvSpPr>
        <p:spPr>
          <a:xfrm>
            <a:off x="8458200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996CDE-AB44-CAF0-79B5-701DCEF2964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4878671" y="3854113"/>
            <a:ext cx="2804542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CI/BI &lt; 회사소개 &lt; HOME">
            <a:extLst>
              <a:ext uri="{FF2B5EF4-FFF2-40B4-BE49-F238E27FC236}">
                <a16:creationId xmlns:a16="http://schemas.microsoft.com/office/drawing/2014/main" id="{8FDFBCA8-8BA6-44EA-BF75-3B6883B0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85" y="4057061"/>
            <a:ext cx="1151989" cy="9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(3)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05246F-3AA7-FA4D-6269-E67C89FE6A85}"/>
              </a:ext>
            </a:extLst>
          </p:cNvPr>
          <p:cNvGrpSpPr/>
          <p:nvPr/>
        </p:nvGrpSpPr>
        <p:grpSpPr>
          <a:xfrm>
            <a:off x="8276504" y="3314506"/>
            <a:ext cx="2731654" cy="2604014"/>
            <a:chOff x="7840361" y="2344727"/>
            <a:chExt cx="3011937" cy="3193211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B929515-8AED-F926-9309-DFB3AE087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2" b="5000"/>
            <a:stretch/>
          </p:blipFill>
          <p:spPr bwMode="auto">
            <a:xfrm>
              <a:off x="8820298" y="2660571"/>
              <a:ext cx="2032000" cy="201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939541" y="3645757"/>
                <a:ext cx="1104438" cy="1028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04438" cy="1028269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800000" az="6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2733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55" y="4375476"/>
                  <a:ext cx="1001662" cy="83853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855392-A7F0-033E-C32C-C32F3A8E3C62}"/>
                </a:ext>
              </a:extLst>
            </p:cNvPr>
            <p:cNvSpPr/>
            <p:nvPr/>
          </p:nvSpPr>
          <p:spPr>
            <a:xfrm>
              <a:off x="7840361" y="2344727"/>
              <a:ext cx="3011936" cy="30187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5DC7C-6EB6-000E-5386-C38F7F2DA50F}"/>
                </a:ext>
              </a:extLst>
            </p:cNvPr>
            <p:cNvSpPr txBox="1"/>
            <p:nvPr/>
          </p:nvSpPr>
          <p:spPr>
            <a:xfrm>
              <a:off x="8458201" y="5198264"/>
              <a:ext cx="1690165" cy="3396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수신자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2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로티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CE000-730B-5432-3FCF-BC274F12E12E}"/>
              </a:ext>
            </a:extLst>
          </p:cNvPr>
          <p:cNvGrpSpPr/>
          <p:nvPr/>
        </p:nvGrpSpPr>
        <p:grpSpPr>
          <a:xfrm>
            <a:off x="1415984" y="3324621"/>
            <a:ext cx="2587985" cy="2604014"/>
            <a:chOff x="1553226" y="2344727"/>
            <a:chExt cx="2994317" cy="3193211"/>
          </a:xfrm>
        </p:grpSpPr>
        <p:pic>
          <p:nvPicPr>
            <p:cNvPr id="13314" name="Picture 2" descr="벨리곰 벨리곰 랜덤 피규어 - 위시버킷">
              <a:extLst>
                <a:ext uri="{FF2B5EF4-FFF2-40B4-BE49-F238E27FC236}">
                  <a16:creationId xmlns:a16="http://schemas.microsoft.com/office/drawing/2014/main" id="{3DDB49CC-E0D5-AD45-9366-5579052B5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7"/>
            <a:stretch/>
          </p:blipFill>
          <p:spPr bwMode="auto">
            <a:xfrm>
              <a:off x="1553226" y="2472507"/>
              <a:ext cx="218836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7FD49D-5313-E45B-164C-0F369FEF5536}"/>
                </a:ext>
              </a:extLst>
            </p:cNvPr>
            <p:cNvGrpSpPr/>
            <p:nvPr/>
          </p:nvGrpSpPr>
          <p:grpSpPr>
            <a:xfrm>
              <a:off x="1553227" y="2344727"/>
              <a:ext cx="2994316" cy="3193211"/>
              <a:chOff x="1553227" y="2344727"/>
              <a:chExt cx="2994316" cy="3193211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049725" y="3801706"/>
                  <a:ext cx="1383722" cy="774377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1383722" cy="77437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21626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669262" d="1000000"/>
                        <am3d:preTrans dx="2758334" dy="-5165683" dz="-486362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-1800000" az="-600000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127333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09407" y="4512765"/>
                    <a:ext cx="1195949" cy="631492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8E35597-5DE9-3B12-9FCB-3B89847EA2C2}"/>
                  </a:ext>
                </a:extLst>
              </p:cNvPr>
              <p:cNvSpPr/>
              <p:nvPr/>
            </p:nvSpPr>
            <p:spPr>
              <a:xfrm>
                <a:off x="1553227" y="2344727"/>
                <a:ext cx="2994316" cy="30187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EB57D4-E5E4-BADA-D791-C9FA4D2E55E8}"/>
                  </a:ext>
                </a:extLst>
              </p:cNvPr>
              <p:cNvSpPr txBox="1"/>
              <p:nvPr/>
            </p:nvSpPr>
            <p:spPr>
              <a:xfrm>
                <a:off x="2204642" y="5198264"/>
                <a:ext cx="1690165" cy="3396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발신자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벨리곰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lang="ko-Kore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6A8B16-EE7D-9226-A861-B9CDAD24F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8425" y="2048802"/>
            <a:ext cx="1083911" cy="108391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0BEEB-6E01-12E9-863D-F93FB6536584}"/>
              </a:ext>
            </a:extLst>
          </p:cNvPr>
          <p:cNvGrpSpPr/>
          <p:nvPr/>
        </p:nvGrpSpPr>
        <p:grpSpPr>
          <a:xfrm>
            <a:off x="5128750" y="3120299"/>
            <a:ext cx="1919912" cy="674593"/>
            <a:chOff x="5198981" y="3195308"/>
            <a:chExt cx="1707571" cy="612000"/>
          </a:xfrm>
        </p:grpSpPr>
        <p:pic>
          <p:nvPicPr>
            <p:cNvPr id="14" name="Picture 6" descr="Corporate Identity | KT">
              <a:extLst>
                <a:ext uri="{FF2B5EF4-FFF2-40B4-BE49-F238E27FC236}">
                  <a16:creationId xmlns:a16="http://schemas.microsoft.com/office/drawing/2014/main" id="{FB83A8A4-B7ED-52A9-D2A4-E89F41493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332" y="3399502"/>
              <a:ext cx="35122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I/BI &lt; 회사소개 &lt; HOME">
              <a:extLst>
                <a:ext uri="{FF2B5EF4-FFF2-40B4-BE49-F238E27FC236}">
                  <a16:creationId xmlns:a16="http://schemas.microsoft.com/office/drawing/2014/main" id="{157297C3-7591-55A0-8A96-1D096C17E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981" y="3195308"/>
              <a:ext cx="758878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Korea's Third-Largest Wireless Carrier Enters the Fashion Metaverse  Business - NFTgators">
              <a:extLst>
                <a:ext uri="{FF2B5EF4-FFF2-40B4-BE49-F238E27FC236}">
                  <a16:creationId xmlns:a16="http://schemas.microsoft.com/office/drawing/2014/main" id="{C885D906-54B6-4FEF-3D15-F9EA926EF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3" t="16353" r="34810" b="20080"/>
            <a:stretch/>
          </p:blipFill>
          <p:spPr bwMode="auto">
            <a:xfrm>
              <a:off x="5994356" y="3270130"/>
              <a:ext cx="410219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D0CBC4-8163-768B-C4A7-42F6AAB9C300}"/>
              </a:ext>
            </a:extLst>
          </p:cNvPr>
          <p:cNvSpPr/>
          <p:nvPr/>
        </p:nvSpPr>
        <p:spPr>
          <a:xfrm>
            <a:off x="4777564" y="1891822"/>
            <a:ext cx="2587985" cy="21540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14DB3-C1C0-8EA2-9B27-CD3E902BABC0}"/>
              </a:ext>
            </a:extLst>
          </p:cNvPr>
          <p:cNvSpPr txBox="1"/>
          <p:nvPr/>
        </p:nvSpPr>
        <p:spPr>
          <a:xfrm>
            <a:off x="5295154" y="3925888"/>
            <a:ext cx="1690165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기지국</a:t>
            </a:r>
            <a:endParaRPr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692088-1D6B-E66A-EA31-FA0CE7395FB1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003970" y="2968865"/>
            <a:ext cx="773594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22B7B4-5573-4CB3-628C-75B9BFF98D68}"/>
              </a:ext>
            </a:extLst>
          </p:cNvPr>
          <p:cNvCxnSpPr>
            <a:cxnSpLocks/>
            <a:stCxn id="30" idx="1"/>
            <a:endCxn id="34" idx="3"/>
          </p:cNvCxnSpPr>
          <p:nvPr/>
        </p:nvCxnSpPr>
        <p:spPr>
          <a:xfrm flipH="1" flipV="1">
            <a:off x="7365549" y="2968865"/>
            <a:ext cx="910955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EF9EFF84-ADE3-407A-AC28-302E50AD9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5184" y="4324992"/>
            <a:ext cx="1392744" cy="3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</a:t>
            </a:r>
            <a:r>
              <a:rPr kumimoji="1" lang="ko-KR" altLang="en-US" sz="4000">
                <a:latin typeface="NanumGothic" panose="020D0604000000000000" pitchFamily="34" charset="-127"/>
              </a:rPr>
              <a:t>설명 </a:t>
            </a:r>
            <a:r>
              <a:rPr kumimoji="1" lang="en-US" altLang="ko-KR" sz="4000">
                <a:latin typeface="NanumGothic" panose="020D0604000000000000" pitchFamily="34" charset="-127"/>
              </a:rPr>
              <a:t>(4)</a:t>
            </a:r>
            <a:endParaRPr kumimoji="1" lang="en-US" altLang="ko-KR" sz="4000" dirty="0">
              <a:latin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05246F-3AA7-FA4D-6269-E67C89FE6A85}"/>
              </a:ext>
            </a:extLst>
          </p:cNvPr>
          <p:cNvGrpSpPr/>
          <p:nvPr/>
        </p:nvGrpSpPr>
        <p:grpSpPr>
          <a:xfrm>
            <a:off x="8276504" y="3314506"/>
            <a:ext cx="2731654" cy="2604014"/>
            <a:chOff x="7840361" y="2344727"/>
            <a:chExt cx="3011937" cy="3193211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B929515-8AED-F926-9309-DFB3AE087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2" b="5000"/>
            <a:stretch/>
          </p:blipFill>
          <p:spPr bwMode="auto">
            <a:xfrm>
              <a:off x="8820298" y="2660571"/>
              <a:ext cx="2032000" cy="201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939541" y="3645757"/>
                <a:ext cx="1104438" cy="1028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04438" cy="1028269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800000" az="6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2733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55" y="4375476"/>
                  <a:ext cx="1001662" cy="83853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855392-A7F0-033E-C32C-C32F3A8E3C62}"/>
                </a:ext>
              </a:extLst>
            </p:cNvPr>
            <p:cNvSpPr/>
            <p:nvPr/>
          </p:nvSpPr>
          <p:spPr>
            <a:xfrm>
              <a:off x="7840361" y="2344727"/>
              <a:ext cx="3011936" cy="30187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5DC7C-6EB6-000E-5386-C38F7F2DA50F}"/>
                </a:ext>
              </a:extLst>
            </p:cNvPr>
            <p:cNvSpPr txBox="1"/>
            <p:nvPr/>
          </p:nvSpPr>
          <p:spPr>
            <a:xfrm>
              <a:off x="8458201" y="5198264"/>
              <a:ext cx="1690165" cy="3396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수신자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2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로티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CE000-730B-5432-3FCF-BC274F12E12E}"/>
              </a:ext>
            </a:extLst>
          </p:cNvPr>
          <p:cNvGrpSpPr/>
          <p:nvPr/>
        </p:nvGrpSpPr>
        <p:grpSpPr>
          <a:xfrm>
            <a:off x="1415984" y="3324621"/>
            <a:ext cx="2587985" cy="2604014"/>
            <a:chOff x="1553226" y="2344727"/>
            <a:chExt cx="2994317" cy="3193211"/>
          </a:xfrm>
        </p:grpSpPr>
        <p:pic>
          <p:nvPicPr>
            <p:cNvPr id="13314" name="Picture 2" descr="벨리곰 벨리곰 랜덤 피규어 - 위시버킷">
              <a:extLst>
                <a:ext uri="{FF2B5EF4-FFF2-40B4-BE49-F238E27FC236}">
                  <a16:creationId xmlns:a16="http://schemas.microsoft.com/office/drawing/2014/main" id="{3DDB49CC-E0D5-AD45-9366-5579052B5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7"/>
            <a:stretch/>
          </p:blipFill>
          <p:spPr bwMode="auto">
            <a:xfrm>
              <a:off x="1553226" y="2472507"/>
              <a:ext cx="218836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7FD49D-5313-E45B-164C-0F369FEF5536}"/>
                </a:ext>
              </a:extLst>
            </p:cNvPr>
            <p:cNvGrpSpPr/>
            <p:nvPr/>
          </p:nvGrpSpPr>
          <p:grpSpPr>
            <a:xfrm>
              <a:off x="1553227" y="2344727"/>
              <a:ext cx="2994316" cy="3193211"/>
              <a:chOff x="1553227" y="2344727"/>
              <a:chExt cx="2994316" cy="3193211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049725" y="3801706"/>
                  <a:ext cx="1383722" cy="774377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1383722" cy="77437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21626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669262" d="1000000"/>
                        <am3d:preTrans dx="2758334" dy="-5165683" dz="-486362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-1800000" az="-600000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127333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09407" y="4512765"/>
                    <a:ext cx="1195949" cy="631492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8E35597-5DE9-3B12-9FCB-3B89847EA2C2}"/>
                  </a:ext>
                </a:extLst>
              </p:cNvPr>
              <p:cNvSpPr/>
              <p:nvPr/>
            </p:nvSpPr>
            <p:spPr>
              <a:xfrm>
                <a:off x="1553227" y="2344727"/>
                <a:ext cx="2994316" cy="30187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EB57D4-E5E4-BADA-D791-C9FA4D2E55E8}"/>
                  </a:ext>
                </a:extLst>
              </p:cNvPr>
              <p:cNvSpPr txBox="1"/>
              <p:nvPr/>
            </p:nvSpPr>
            <p:spPr>
              <a:xfrm>
                <a:off x="2204642" y="5198264"/>
                <a:ext cx="1690165" cy="3396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발신자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벨리곰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lang="ko-Kore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6A8B16-EE7D-9226-A861-B9CDAD24F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8425" y="2048802"/>
            <a:ext cx="1083911" cy="1083911"/>
          </a:xfrm>
          <a:prstGeom prst="rect">
            <a:avLst/>
          </a:prstGeom>
        </p:spPr>
      </p:pic>
      <p:pic>
        <p:nvPicPr>
          <p:cNvPr id="14" name="Picture 6" descr="Corporate Identity | KT">
            <a:extLst>
              <a:ext uri="{FF2B5EF4-FFF2-40B4-BE49-F238E27FC236}">
                <a16:creationId xmlns:a16="http://schemas.microsoft.com/office/drawing/2014/main" id="{FB83A8A4-B7ED-52A9-D2A4-E89F4149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67" y="3345377"/>
            <a:ext cx="394895" cy="3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I/BI &lt; 회사소개 &lt; HOME">
            <a:extLst>
              <a:ext uri="{FF2B5EF4-FFF2-40B4-BE49-F238E27FC236}">
                <a16:creationId xmlns:a16="http://schemas.microsoft.com/office/drawing/2014/main" id="{157297C3-7591-55A0-8A96-1D096C17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3" y="2349606"/>
            <a:ext cx="1370964" cy="10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885D906-54B6-4FEF-3D15-F9EA926EF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6023032" y="3202774"/>
            <a:ext cx="461231" cy="5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D0CBC4-8163-768B-C4A7-42F6AAB9C300}"/>
              </a:ext>
            </a:extLst>
          </p:cNvPr>
          <p:cNvSpPr/>
          <p:nvPr/>
        </p:nvSpPr>
        <p:spPr>
          <a:xfrm>
            <a:off x="4777564" y="1891822"/>
            <a:ext cx="2587985" cy="21540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14DB3-C1C0-8EA2-9B27-CD3E902BABC0}"/>
              </a:ext>
            </a:extLst>
          </p:cNvPr>
          <p:cNvSpPr txBox="1"/>
          <p:nvPr/>
        </p:nvSpPr>
        <p:spPr>
          <a:xfrm>
            <a:off x="5295154" y="3925888"/>
            <a:ext cx="1690165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기지국</a:t>
            </a:r>
            <a:endParaRPr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692088-1D6B-E66A-EA31-FA0CE7395FB1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003970" y="2968865"/>
            <a:ext cx="773594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22B7B4-5573-4CB3-628C-75B9BFF98D68}"/>
              </a:ext>
            </a:extLst>
          </p:cNvPr>
          <p:cNvCxnSpPr>
            <a:cxnSpLocks/>
            <a:stCxn id="30" idx="1"/>
            <a:endCxn id="34" idx="3"/>
          </p:cNvCxnSpPr>
          <p:nvPr/>
        </p:nvCxnSpPr>
        <p:spPr>
          <a:xfrm flipH="1" flipV="1">
            <a:off x="7365549" y="2968865"/>
            <a:ext cx="910955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62EDC337-94E5-49DC-953C-32EE06865F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5184" y="4324992"/>
            <a:ext cx="1392744" cy="3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1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요구 사항 흐름도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C85D4-0A00-A2A9-B945-D8C428E68768}"/>
              </a:ext>
            </a:extLst>
          </p:cNvPr>
          <p:cNvSpPr txBox="1"/>
          <p:nvPr/>
        </p:nvSpPr>
        <p:spPr>
          <a:xfrm>
            <a:off x="8458200" y="6453841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EF359-7212-6BC1-1BA7-A9EE223B396F}"/>
              </a:ext>
            </a:extLst>
          </p:cNvPr>
          <p:cNvSpPr/>
          <p:nvPr/>
        </p:nvSpPr>
        <p:spPr>
          <a:xfrm>
            <a:off x="1437291" y="2535620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B3535-440C-2AE7-B4FC-4FDD8DBE6BBA}"/>
              </a:ext>
            </a:extLst>
          </p:cNvPr>
          <p:cNvSpPr/>
          <p:nvPr/>
        </p:nvSpPr>
        <p:spPr>
          <a:xfrm>
            <a:off x="4900449" y="2535622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메일</a:t>
            </a:r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 서비스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A98FB9-A665-A829-F683-89BB4950B4F9}"/>
              </a:ext>
            </a:extLst>
          </p:cNvPr>
          <p:cNvSpPr/>
          <p:nvPr/>
        </p:nvSpPr>
        <p:spPr>
          <a:xfrm>
            <a:off x="8363607" y="2535621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메일 저장소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7E9335-364F-AADB-ADF0-3615AD7FD5DA}"/>
              </a:ext>
            </a:extLst>
          </p:cNvPr>
          <p:cNvSpPr/>
          <p:nvPr/>
        </p:nvSpPr>
        <p:spPr>
          <a:xfrm>
            <a:off x="977242" y="1730787"/>
            <a:ext cx="10368000" cy="440948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1A9493-1D4C-369F-646A-88D171AEC9D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28850" y="2845676"/>
            <a:ext cx="1371599" cy="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6AB0C6-4924-3234-11F2-FA88CB8EBC0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992008" y="2845677"/>
            <a:ext cx="1371599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882BEE-49B2-DE68-FD89-0B4307883850}"/>
              </a:ext>
            </a:extLst>
          </p:cNvPr>
          <p:cNvSpPr/>
          <p:nvPr/>
        </p:nvSpPr>
        <p:spPr>
          <a:xfrm>
            <a:off x="4560124" y="4335122"/>
            <a:ext cx="11998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Outlook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B910C-4564-DA5D-F3F5-86BF25C94A19}"/>
              </a:ext>
            </a:extLst>
          </p:cNvPr>
          <p:cNvSpPr/>
          <p:nvPr/>
        </p:nvSpPr>
        <p:spPr>
          <a:xfrm>
            <a:off x="6097670" y="4337947"/>
            <a:ext cx="121930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2">
                    <a:lumMod val="75000"/>
                  </a:schemeClr>
                </a:solidFill>
              </a:rPr>
              <a:t>GMAIL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AF9C7D-42AF-3628-4E99-814D144A9163}"/>
              </a:ext>
            </a:extLst>
          </p:cNvPr>
          <p:cNvSpPr/>
          <p:nvPr/>
        </p:nvSpPr>
        <p:spPr>
          <a:xfrm>
            <a:off x="7868736" y="4335122"/>
            <a:ext cx="13467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SQL Server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240C3-08F3-90C1-5398-2298337BF8CA}"/>
              </a:ext>
            </a:extLst>
          </p:cNvPr>
          <p:cNvSpPr/>
          <p:nvPr/>
        </p:nvSpPr>
        <p:spPr>
          <a:xfrm>
            <a:off x="9576184" y="4337662"/>
            <a:ext cx="105833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Oracle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5DC91-8D8B-1390-8CD7-82A27A91DCF9}"/>
              </a:ext>
            </a:extLst>
          </p:cNvPr>
          <p:cNvSpPr txBox="1"/>
          <p:nvPr/>
        </p:nvSpPr>
        <p:spPr>
          <a:xfrm>
            <a:off x="3356405" y="2568676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1.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전송</a:t>
            </a:r>
            <a:endParaRPr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89605-4041-2C8C-4DB6-D9E9865C77FE}"/>
              </a:ext>
            </a:extLst>
          </p:cNvPr>
          <p:cNvSpPr txBox="1"/>
          <p:nvPr/>
        </p:nvSpPr>
        <p:spPr>
          <a:xfrm>
            <a:off x="6892159" y="2562736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2.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내역 저장</a:t>
            </a:r>
            <a:endParaRPr lang="ko-Kore-KR" altLang="en-US" sz="1200" dirty="0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9401B76A-700C-226E-40DF-45F558018C81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5735670" y="3366292"/>
            <a:ext cx="1182214" cy="761096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08FF30AF-9931-7E11-19C3-C87F4E069A03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5400000">
            <a:off x="4963444" y="3352336"/>
            <a:ext cx="1179389" cy="786183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CB6824B-2E6F-94BA-CB78-1DE440CE7AC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9166404" y="3398715"/>
            <a:ext cx="1181930" cy="695964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375AEE6F-D4FF-7341-9D19-A32F8BC4A49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8386053" y="3311788"/>
            <a:ext cx="1179390" cy="867279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oric + Microsoft SQL | Data Integration">
            <a:extLst>
              <a:ext uri="{FF2B5EF4-FFF2-40B4-BE49-F238E27FC236}">
                <a16:creationId xmlns:a16="http://schemas.microsoft.com/office/drawing/2014/main" id="{55DB85EF-47FA-7172-6ED0-BC6AFA23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2299" b="-15119"/>
          <a:stretch/>
        </p:blipFill>
        <p:spPr bwMode="auto">
          <a:xfrm>
            <a:off x="7868734" y="4335122"/>
            <a:ext cx="288000" cy="3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E6026E-F9A3-B322-C5B0-DE3BCB39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361" y="4405193"/>
            <a:ext cx="288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C03C97-2F08-F120-6896-BE8B2909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42" y="4405004"/>
            <a:ext cx="216000" cy="1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C991B24A-3A7C-4911-9D20-0F0069BD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77" y="4375130"/>
            <a:ext cx="216000" cy="2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3B1521-AC99-69F9-B113-89BA58B40814}"/>
              </a:ext>
            </a:extLst>
          </p:cNvPr>
          <p:cNvSpPr txBox="1">
            <a:spLocks/>
          </p:cNvSpPr>
          <p:nvPr/>
        </p:nvSpPr>
        <p:spPr>
          <a:xfrm>
            <a:off x="570186" y="511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A01108C-12DC-F8DC-4DEC-EE03CE1A5B45}"/>
              </a:ext>
            </a:extLst>
          </p:cNvPr>
          <p:cNvSpPr txBox="1">
            <a:spLocks/>
          </p:cNvSpPr>
          <p:nvPr/>
        </p:nvSpPr>
        <p:spPr>
          <a:xfrm>
            <a:off x="1263870" y="1836683"/>
            <a:ext cx="10515600" cy="424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1.</a:t>
            </a:r>
            <a:r>
              <a:rPr lang="ko-KR" altLang="en-US" sz="2400" dirty="0">
                <a:latin typeface="NanumGothic" panose="020D0604000000000000" pitchFamily="34" charset="-127"/>
              </a:rPr>
              <a:t> 스프링이란</a:t>
            </a:r>
            <a:r>
              <a:rPr lang="en-US" altLang="ko-KR" sz="2400" dirty="0">
                <a:latin typeface="NanumGothic" panose="020D0604000000000000" pitchFamily="34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2.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Spring </a:t>
            </a:r>
            <a:r>
              <a:rPr lang="ko-KR" altLang="en-US" sz="2400" dirty="0">
                <a:latin typeface="NanumGothic" panose="020D0604000000000000" pitchFamily="34" charset="-127"/>
              </a:rPr>
              <a:t>핵심 개념 및 </a:t>
            </a:r>
            <a:r>
              <a:rPr lang="en" altLang="ko-Kore-KR" sz="2400" dirty="0">
                <a:latin typeface="NanumGothic" panose="020D0604000000000000" pitchFamily="34" charset="-127"/>
              </a:rPr>
              <a:t>MVC </a:t>
            </a:r>
            <a:r>
              <a:rPr lang="ko-KR" altLang="en-US" sz="2400" dirty="0">
                <a:latin typeface="NanumGothic" panose="020D0604000000000000" pitchFamily="34" charset="-127"/>
              </a:rPr>
              <a:t>구조 이해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3.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Spring </a:t>
            </a:r>
            <a:r>
              <a:rPr lang="ko-KR" altLang="en-US" sz="2400" dirty="0">
                <a:latin typeface="NanumGothic" panose="020D0604000000000000" pitchFamily="34" charset="-127"/>
              </a:rPr>
              <a:t>트랜잭션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4.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AOP</a:t>
            </a:r>
            <a:endParaRPr lang="ko-KR" altLang="en-US" sz="24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03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>
                <a:latin typeface="NanumGothic" panose="020D0604000000000000" pitchFamily="34" charset="-127"/>
              </a:rPr>
              <a:t>기존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방식 </a:t>
            </a:r>
            <a:r>
              <a:rPr kumimoji="1" lang="ko-Kore-KR" altLang="en-US" sz="4000" dirty="0">
                <a:latin typeface="NanumGothic" panose="020D0604000000000000" pitchFamily="34" charset="-127"/>
              </a:rPr>
              <a:t>코드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&amp;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코드의 문제점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5ECA5-E623-E8C3-F091-6C34BF82971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5F6AF-44C4-4C3E-8DAF-8614F12E5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9"/>
          <a:stretch/>
        </p:blipFill>
        <p:spPr>
          <a:xfrm>
            <a:off x="972000" y="1692000"/>
            <a:ext cx="10160820" cy="28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5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>
                <a:latin typeface="NanumGothic" panose="020D0604000000000000" pitchFamily="34" charset="-127"/>
              </a:rPr>
              <a:t>기존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방식 </a:t>
            </a:r>
            <a:r>
              <a:rPr kumimoji="1" lang="ko-Kore-KR" altLang="en-US" sz="4000" dirty="0">
                <a:latin typeface="NanumGothic" panose="020D0604000000000000" pitchFamily="34" charset="-127"/>
              </a:rPr>
              <a:t>코드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&amp;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코드의 문제점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5ECA5-E623-E8C3-F091-6C34BF82971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670D7-F00C-4953-BCEA-791CB8DE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0"/>
          <a:stretch/>
        </p:blipFill>
        <p:spPr>
          <a:xfrm>
            <a:off x="972000" y="1692000"/>
            <a:ext cx="10160820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AB5E5-E7C2-F00C-A90F-5F80B74B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3250" cy="1325563"/>
          </a:xfrm>
        </p:spPr>
        <p:txBody>
          <a:bodyPr>
            <a:normAutofit/>
          </a:bodyPr>
          <a:lstStyle/>
          <a:p>
            <a:r>
              <a:rPr kumimoji="1" lang="en" altLang="ko-Kore-KR" sz="4000" dirty="0">
                <a:latin typeface="NanumGothic" panose="020D0604000000000000" pitchFamily="34" charset="-127"/>
              </a:rPr>
              <a:t>IoC Container</a:t>
            </a:r>
            <a:r>
              <a:rPr kumimoji="1" lang="ko-KR" altLang="en-US" sz="4000">
                <a:latin typeface="NanumGothic" panose="020D0604000000000000" pitchFamily="34" charset="-127"/>
              </a:rPr>
              <a:t>를 통해 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Bean</a:t>
            </a:r>
            <a:r>
              <a:rPr kumimoji="1" lang="ko-KR" altLang="en-US" sz="4000">
                <a:latin typeface="NanumGothic" panose="020D0604000000000000" pitchFamily="34" charset="-127"/>
              </a:rPr>
              <a:t>을 관리하는 코드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32411-E1B4-77B5-F8B7-F8ED50EE9262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23A5F-A991-4437-9A49-4BEF838F3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4"/>
          <a:stretch/>
        </p:blipFill>
        <p:spPr>
          <a:xfrm>
            <a:off x="972000" y="1692000"/>
            <a:ext cx="10172250" cy="31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77DC-79CC-31F2-7DFF-5CD6EBBD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4000" dirty="0">
                <a:latin typeface="NanumGothic" panose="020D0604000000000000" pitchFamily="34" charset="-127"/>
              </a:rPr>
              <a:t>IoC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제어의 역전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5E205-8E82-8CA6-D501-C8A90A7D4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기존에는 코드 내에서 객체를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직접 생성하여서 관리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외부에서 코드를 생성하고 코드는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인터페이스에만 의존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코드 내부에서 객체를 생성하여 쓰는 것이 아닌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외부에서 흐름을 제어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즉</a:t>
            </a:r>
            <a:r>
              <a:rPr kumimoji="1" lang="en-US" altLang="ko-KR" sz="24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제어의 흐름이 역전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되었다 하여서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I</a:t>
            </a:r>
            <a:r>
              <a:rPr kumimoji="1" lang="en-US" altLang="ko-Kore-KR" sz="2400" b="1" dirty="0"/>
              <a:t>nversion Of Control </a:t>
            </a:r>
            <a:r>
              <a:rPr kumimoji="1" lang="ko-KR" altLang="en-US" sz="2400" dirty="0"/>
              <a:t>이라 함</a:t>
            </a:r>
            <a:endParaRPr kumimoji="1" lang="ko-Kore-KR" altLang="en-US" sz="24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D4F5A-D9A3-E452-A7A5-64A3B1AC1EF1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5258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B227-DA41-AFF7-B837-A856E91D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 Container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791B-789C-C9F0-3B9F-23E1C2F5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000" y="3456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객체를 생성</a:t>
            </a:r>
            <a:endParaRPr lang="en-US" altLang="ko-KR" sz="2000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객체의 관계를 엮어 줌</a:t>
            </a:r>
            <a:endParaRPr lang="en-US" altLang="ko-KR" sz="20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객체를 제공해 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3B831-087C-7CDD-BA53-BCA3CD91EA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488FB-585C-49AD-8E59-C1E9B2DCA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972000" y="1692000"/>
            <a:ext cx="105156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C713A-87DE-FEAE-757F-763AC72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 컨테이너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–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" altLang="ko-Kore-KR" sz="4000" dirty="0" err="1">
                <a:latin typeface="NanumGothic" panose="020D0604000000000000" pitchFamily="34" charset="-127"/>
              </a:rPr>
              <a:t>ApplicationContext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9C5DEC-FD53-22E1-F690-1365940F1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ore-KR" sz="2000" dirty="0" err="1">
                <a:effectLst/>
              </a:rPr>
              <a:t>BeanFactory</a:t>
            </a:r>
            <a:r>
              <a:rPr lang="ko-KR" altLang="en-US" sz="2000" dirty="0">
                <a:effectLst/>
              </a:rPr>
              <a:t>에 각종 부가서비스 추가</a:t>
            </a:r>
          </a:p>
          <a:p>
            <a:r>
              <a:rPr lang="en" altLang="ko-Kore-KR" sz="2000" dirty="0">
                <a:effectLst/>
              </a:rPr>
              <a:t>IoC </a:t>
            </a:r>
            <a:r>
              <a:rPr lang="ko-KR" altLang="en-US" sz="2000" dirty="0">
                <a:effectLst/>
              </a:rPr>
              <a:t>방식을 따라 만들어진 일종의 빈 팩토리</a:t>
            </a:r>
          </a:p>
          <a:p>
            <a:r>
              <a:rPr lang="ko-KR" altLang="en-US" sz="2000" dirty="0">
                <a:effectLst/>
              </a:rPr>
              <a:t>애플리케이션 전반에 걸쳐 모든 구성요소의 제어 작업을 담당하는 </a:t>
            </a:r>
            <a:r>
              <a:rPr lang="en" altLang="ko-Kore-KR" sz="2000" dirty="0">
                <a:effectLst/>
              </a:rPr>
              <a:t>IoC </a:t>
            </a:r>
            <a:r>
              <a:rPr lang="ko-KR" altLang="en-US" sz="2000" dirty="0">
                <a:effectLst/>
              </a:rPr>
              <a:t>엔진</a:t>
            </a:r>
          </a:p>
          <a:p>
            <a:r>
              <a:rPr lang="en" altLang="ko-Kore-KR" sz="2000" dirty="0" err="1">
                <a:effectLst/>
              </a:rPr>
              <a:t>BeanFactory</a:t>
            </a:r>
            <a:r>
              <a:rPr lang="en" altLang="ko-Kore-KR" sz="2000" dirty="0">
                <a:effectLst/>
              </a:rPr>
              <a:t> </a:t>
            </a:r>
            <a:r>
              <a:rPr lang="ko-KR" altLang="en-US" sz="2000" dirty="0">
                <a:effectLst/>
              </a:rPr>
              <a:t>기능을 모두 상속받아서 제공</a:t>
            </a:r>
            <a:endParaRPr lang="en-US" altLang="ko-KR" sz="2000" dirty="0">
              <a:effectLst/>
            </a:endParaRPr>
          </a:p>
          <a:p>
            <a:r>
              <a:rPr lang="ko-KR" altLang="en-US" sz="2000" dirty="0">
                <a:effectLst/>
              </a:rPr>
              <a:t>빈을 관리하고 검색하는 기능을 </a:t>
            </a:r>
            <a:r>
              <a:rPr lang="en" altLang="ko-Kore-KR" sz="2000" dirty="0" err="1">
                <a:effectLst/>
              </a:rPr>
              <a:t>BeanFactory</a:t>
            </a:r>
            <a:r>
              <a:rPr lang="ko-KR" altLang="en-US" sz="2000" dirty="0">
                <a:effectLst/>
              </a:rPr>
              <a:t>가 제공해주는데</a:t>
            </a:r>
            <a:r>
              <a:rPr lang="en-US" altLang="ko-KR" sz="2000" dirty="0">
                <a:effectLst/>
              </a:rPr>
              <a:t>, </a:t>
            </a:r>
            <a:r>
              <a:rPr lang="ko-KR" altLang="en-US" sz="2000" dirty="0">
                <a:effectLst/>
              </a:rPr>
              <a:t>그러면 둘의 차이가 </a:t>
            </a:r>
            <a:r>
              <a:rPr lang="ko-KR" altLang="en-US" sz="2000" dirty="0" err="1">
                <a:effectLst/>
              </a:rPr>
              <a:t>뭘까</a:t>
            </a:r>
            <a:r>
              <a:rPr lang="en-US" altLang="ko-KR" sz="2000" dirty="0">
                <a:effectLst/>
              </a:rPr>
              <a:t>?</a:t>
            </a:r>
          </a:p>
          <a:p>
            <a:r>
              <a:rPr lang="ko-KR" altLang="en-US" sz="2000" dirty="0">
                <a:effectLst/>
              </a:rPr>
              <a:t>애플리케이션을 개발할 때는 빈을 관리하고 조회하는 기능은 물론이고</a:t>
            </a:r>
            <a:r>
              <a:rPr lang="en-US" altLang="ko-KR" sz="2000" dirty="0">
                <a:effectLst/>
              </a:rPr>
              <a:t>, </a:t>
            </a:r>
            <a:r>
              <a:rPr lang="ko-KR" altLang="en-US" sz="2000" dirty="0">
                <a:effectLst/>
              </a:rPr>
              <a:t>수 많은 부가기능이 필요하다</a:t>
            </a:r>
            <a:r>
              <a:rPr lang="en-US" altLang="ko-KR" sz="2000" dirty="0">
                <a:effectLst/>
              </a:rPr>
              <a:t>.  </a:t>
            </a:r>
          </a:p>
          <a:p>
            <a:endParaRPr kumimoji="1" lang="ko-Kore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60594-0761-C708-112C-06C302F1A46C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2105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B227-DA41-AFF7-B837-A856E91D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 컨테이너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–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 err="1">
                <a:latin typeface="NanumGothic" panose="020D0604000000000000" pitchFamily="34" charset="-127"/>
              </a:rPr>
              <a:t>BeanFactory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791B-789C-C9F0-3B9F-23E1C2F59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스프링의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를 담당하는 핵심 컨테이너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빈을 등록하고 생성하고 조회하고 돌려주고</a:t>
            </a:r>
            <a:r>
              <a:rPr lang="en-US" altLang="ko-KR" sz="20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그 외에 부가적인 빈을 관리하는 기능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주로 빈의 생성과 제어의 관점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빈의 생성과 관계설정 같은 제어를 담당하는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오브젝트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빈을 생성하고 관계를 설정하는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의 기본 기능에 초점을 맞춘 것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 컨테이너의 최상위 인터페이스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 빈을 관리하고 조회하는 역할을 담당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en" altLang="ko-Kore-KR" sz="2000" dirty="0" err="1">
                <a:effectLst/>
                <a:latin typeface="Helvetica Neue" panose="02000503000000020004" pitchFamily="2" charset="0"/>
              </a:rPr>
              <a:t>getBean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()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을 제공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사용했던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대부분의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000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BeanFactory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3B831-087C-7CDD-BA53-BCA3CD91EA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59352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05E92-D3E1-38DE-02AF-82248086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4000" dirty="0" err="1">
                <a:latin typeface="NanumGothic" panose="020D0604000000000000" pitchFamily="34" charset="-127"/>
              </a:rPr>
              <a:t>BeanFactory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4000" dirty="0" err="1">
                <a:latin typeface="NanumGothic" panose="020D0604000000000000" pitchFamily="34" charset="-127"/>
              </a:rPr>
              <a:t>ApplicationContext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정리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7DF3B-BBE8-DBD8-DC53-EAED24DC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는 </a:t>
            </a:r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의 기능을 상속 받음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는 빈 관리기능 </a:t>
            </a:r>
            <a:r>
              <a:rPr kumimoji="1" lang="en-US" altLang="ko-KR" sz="2000" dirty="0"/>
              <a:t>+ </a:t>
            </a:r>
            <a:r>
              <a:rPr kumimoji="1" lang="ko-KR" altLang="en-US" sz="2000" dirty="0"/>
              <a:t>편리한 부가 기능을 제공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를 직접 사용할 일은 거의 없음</a:t>
            </a:r>
            <a:r>
              <a:rPr kumimoji="1" lang="en-US" altLang="ko-KR" sz="2000" dirty="0"/>
              <a:t> </a:t>
            </a:r>
          </a:p>
          <a:p>
            <a:r>
              <a:rPr kumimoji="1" lang="ko-KR" altLang="en-US" sz="2000" dirty="0"/>
              <a:t>부가기능이 포함된 </a:t>
            </a:r>
            <a:r>
              <a:rPr kumimoji="1" lang="en" altLang="ko-Kore-KR" sz="2000" dirty="0" err="1"/>
              <a:t>ApplicationContext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나 </a:t>
            </a:r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를 스프링 컨테이너라 부름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D41E6-4A4F-8CA9-FECA-76172273B65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2828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5B99-8238-7589-841E-A6C43BB7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Bean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83605-7BB6-B2FB-7BF5-3938AE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ore-KR" sz="2000" dirty="0">
                <a:effectLst/>
              </a:rPr>
              <a:t>1) Bean </a:t>
            </a:r>
          </a:p>
          <a:p>
            <a:pPr lvl="1"/>
            <a:r>
              <a:rPr lang="ko-KR" altLang="en-US" sz="1600" dirty="0">
                <a:effectLst/>
              </a:rPr>
              <a:t>스프링이 제어권을 가지고 직접 만들고 관계를 부여하는 오브젝트를 </a:t>
            </a:r>
            <a:r>
              <a:rPr lang="en" altLang="ko-Kore-KR" sz="1600" dirty="0">
                <a:effectLst/>
              </a:rPr>
              <a:t>JavaBean </a:t>
            </a:r>
            <a:r>
              <a:rPr lang="ko-KR" altLang="en-US" sz="1600" dirty="0">
                <a:effectLst/>
              </a:rPr>
              <a:t>또는 </a:t>
            </a:r>
            <a:r>
              <a:rPr lang="en" altLang="ko-Kore-KR" sz="1600" dirty="0">
                <a:effectLst/>
              </a:rPr>
              <a:t>EJB</a:t>
            </a:r>
            <a:r>
              <a:rPr lang="ko-KR" altLang="en-US" sz="1600" dirty="0">
                <a:effectLst/>
              </a:rPr>
              <a:t>에서 말하는 빈과 비슷한 오브젝트 단위의 애플리케이션 컴포넌트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2) </a:t>
            </a:r>
            <a:r>
              <a:rPr lang="ko-KR" altLang="en-US" sz="2000" dirty="0">
                <a:effectLst/>
              </a:rPr>
              <a:t>스프링 </a:t>
            </a:r>
            <a:r>
              <a:rPr lang="en" altLang="ko-Kore-KR" sz="2000" dirty="0">
                <a:effectLst/>
              </a:rPr>
              <a:t>Bean </a:t>
            </a:r>
          </a:p>
          <a:p>
            <a:pPr lvl="1"/>
            <a:r>
              <a:rPr lang="ko-KR" altLang="en-US" sz="1600" dirty="0">
                <a:effectLst/>
              </a:rPr>
              <a:t>스프링 컨테이너가 생성과 관계 설정</a:t>
            </a:r>
            <a:r>
              <a:rPr lang="en-US" altLang="ko-KR" sz="1600" dirty="0">
                <a:effectLst/>
              </a:rPr>
              <a:t>, </a:t>
            </a:r>
            <a:r>
              <a:rPr lang="ko-KR" altLang="en-US" sz="1600" dirty="0">
                <a:effectLst/>
              </a:rPr>
              <a:t>사용 등을 제어해주는 제어의 역전이 적용된 오브젝트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3) </a:t>
            </a:r>
            <a:r>
              <a:rPr lang="en" altLang="ko-Kore-KR" sz="2000" dirty="0">
                <a:effectLst/>
              </a:rPr>
              <a:t>Bean</a:t>
            </a:r>
          </a:p>
          <a:p>
            <a:pPr lvl="1"/>
            <a:r>
              <a:rPr lang="ko-KR" altLang="en-US" sz="1600" dirty="0">
                <a:effectLst/>
              </a:rPr>
              <a:t>스프링이 </a:t>
            </a:r>
            <a:r>
              <a:rPr lang="en" altLang="ko-Kore-KR" sz="1600" dirty="0">
                <a:effectLst/>
              </a:rPr>
              <a:t>IoC </a:t>
            </a:r>
            <a:r>
              <a:rPr lang="ko-KR" altLang="en-US" sz="1600" dirty="0">
                <a:effectLst/>
              </a:rPr>
              <a:t>방식으로 관리하는 오브젝트</a:t>
            </a:r>
            <a:endParaRPr lang="en-US" altLang="ko-KR" sz="1600" dirty="0">
              <a:effectLst/>
            </a:endParaRPr>
          </a:p>
          <a:p>
            <a:pPr lvl="1"/>
            <a:r>
              <a:rPr lang="ko-KR" altLang="en-US" sz="1600" dirty="0">
                <a:effectLst/>
              </a:rPr>
              <a:t>스프링이 직접 생성과 제어를 담당하는 오브젝트만을 빈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4) </a:t>
            </a:r>
            <a:r>
              <a:rPr lang="ko-KR" altLang="en-US" sz="2000" dirty="0">
                <a:effectLst/>
              </a:rPr>
              <a:t>설정정보</a:t>
            </a:r>
            <a:r>
              <a:rPr lang="en-US" altLang="ko-KR" sz="2000" dirty="0">
                <a:effectLst/>
              </a:rPr>
              <a:t>/</a:t>
            </a:r>
            <a:r>
              <a:rPr lang="ko-KR" altLang="en-US" sz="2000" dirty="0">
                <a:effectLst/>
              </a:rPr>
              <a:t>설정 메타정보</a:t>
            </a:r>
          </a:p>
          <a:p>
            <a:pPr lvl="1"/>
            <a:r>
              <a:rPr lang="ko-KR" altLang="en-US" sz="1600" dirty="0">
                <a:effectLst/>
              </a:rPr>
              <a:t>스프링의 설정정보는 컨테이너에 어떤 기능을 세팅하거나 조정하는 경우에도 사용하지만</a:t>
            </a:r>
            <a:r>
              <a:rPr lang="en-US" altLang="ko-KR" sz="1600" dirty="0">
                <a:effectLst/>
              </a:rPr>
              <a:t>, </a:t>
            </a:r>
            <a:r>
              <a:rPr lang="ko-KR" altLang="en-US" sz="1600" dirty="0">
                <a:effectLst/>
              </a:rPr>
              <a:t>그보다도 </a:t>
            </a:r>
            <a:r>
              <a:rPr lang="en" altLang="ko-Kore-KR" sz="1600" dirty="0">
                <a:effectLst/>
              </a:rPr>
              <a:t>IoC </a:t>
            </a:r>
            <a:r>
              <a:rPr lang="ko-KR" altLang="en-US" sz="1600" dirty="0">
                <a:effectLst/>
              </a:rPr>
              <a:t>컨테이너에 의해 관리되는 애플리케이션 오브젝트를 생성하고 구성할 때 사용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D5EE6-381C-127A-02E0-33946DE7FF0A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71878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87C95-2607-0007-76C9-0B714882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4000" dirty="0"/>
              <a:t>Spring Container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6F63E-4FA3-5CA7-E8A4-0FD42A4563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C040B-66A0-F3B7-4F51-76F00E41CFAD}"/>
              </a:ext>
            </a:extLst>
          </p:cNvPr>
          <p:cNvSpPr/>
          <p:nvPr/>
        </p:nvSpPr>
        <p:spPr>
          <a:xfrm>
            <a:off x="6701281" y="1692000"/>
            <a:ext cx="4258849" cy="4258849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50929-4A9C-D0A1-9BF4-4EA8CA27A110}"/>
              </a:ext>
            </a:extLst>
          </p:cNvPr>
          <p:cNvSpPr txBox="1"/>
          <p:nvPr/>
        </p:nvSpPr>
        <p:spPr>
          <a:xfrm>
            <a:off x="7803287" y="1350160"/>
            <a:ext cx="205483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</a:rPr>
              <a:t>스프링 컨테이너</a:t>
            </a:r>
            <a:endParaRPr lang="ko-Kore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AFF86-4242-F180-AD7F-17412F71C7EE}"/>
              </a:ext>
            </a:extLst>
          </p:cNvPr>
          <p:cNvSpPr txBox="1"/>
          <p:nvPr/>
        </p:nvSpPr>
        <p:spPr>
          <a:xfrm>
            <a:off x="7803287" y="2492158"/>
            <a:ext cx="205483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</a:rPr>
              <a:t>스프링 빈 저장소</a:t>
            </a:r>
            <a:endParaRPr lang="ko-Kore-KR" altLang="en-US" sz="16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0CB245-B207-BC13-5CE3-AF769CD4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10423"/>
              </p:ext>
            </p:extLst>
          </p:nvPr>
        </p:nvGraphicFramePr>
        <p:xfrm>
          <a:off x="7283784" y="3000984"/>
          <a:ext cx="3289166" cy="1628832"/>
        </p:xfrm>
        <a:graphic>
          <a:graphicData uri="http://schemas.openxmlformats.org/drawingml/2006/table">
            <a:tbl>
              <a:tblPr/>
              <a:tblGrid>
                <a:gridCol w="1644583">
                  <a:extLst>
                    <a:ext uri="{9D8B030D-6E8A-4147-A177-3AD203B41FA5}">
                      <a16:colId xmlns:a16="http://schemas.microsoft.com/office/drawing/2014/main" val="3061042894"/>
                    </a:ext>
                  </a:extLst>
                </a:gridCol>
                <a:gridCol w="1644583">
                  <a:extLst>
                    <a:ext uri="{9D8B030D-6E8A-4147-A177-3AD203B41FA5}">
                      <a16:colId xmlns:a16="http://schemas.microsoft.com/office/drawing/2014/main" val="2273102590"/>
                    </a:ext>
                  </a:extLst>
                </a:gridCol>
              </a:tblGrid>
              <a:tr h="540096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빈 이름</a:t>
                      </a:r>
                      <a:endParaRPr lang="ko-Kore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빈</a:t>
                      </a:r>
                      <a:r>
                        <a:rPr lang="ko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객체</a:t>
                      </a:r>
                      <a:endParaRPr lang="ko-Kore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604560"/>
                  </a:ext>
                </a:extLst>
              </a:tr>
              <a:tr h="540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/>
                        <a:t>emailRepository</a:t>
                      </a: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/>
                        <a:t>EmailMSRepository</a:t>
                      </a:r>
                    </a:p>
                    <a:p>
                      <a:pPr algn="ctr"/>
                      <a:r>
                        <a:rPr lang="en-US" altLang="en-US" sz="1000"/>
                        <a:t>@f107c50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043276"/>
                  </a:ext>
                </a:extLst>
              </a:tr>
              <a:tr h="540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/>
                        <a:t>emailService</a:t>
                      </a:r>
                      <a:endParaRPr lang="ko-Kore-KR" altLang="en-US" sz="1400"/>
                    </a:p>
                    <a:p>
                      <a:pPr algn="ctr"/>
                      <a:endParaRPr lang="ko-Kore-KR" altLang="en-US" sz="1400" dirty="0"/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/>
                        <a:t>OutlookSMTPService</a:t>
                      </a:r>
                    </a:p>
                    <a:p>
                      <a:pPr algn="ctr"/>
                      <a:r>
                        <a:rPr lang="en-US" altLang="en-US" sz="1000"/>
                        <a:t>@51133c06</a:t>
                      </a:r>
                      <a:endParaRPr lang="ko-Kore-KR" altLang="en-US" sz="1000"/>
                    </a:p>
                    <a:p>
                      <a:pPr algn="ctr"/>
                      <a:endParaRPr lang="ko-Kore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56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37ADA4C-31F5-4FB8-8A24-6DC062E4F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57"/>
          <a:stretch/>
        </p:blipFill>
        <p:spPr>
          <a:xfrm>
            <a:off x="972000" y="1692000"/>
            <a:ext cx="5209779" cy="312313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A26B68-4286-47E4-9E36-4F6EACF4A9AD}"/>
              </a:ext>
            </a:extLst>
          </p:cNvPr>
          <p:cNvSpPr/>
          <p:nvPr/>
        </p:nvSpPr>
        <p:spPr>
          <a:xfrm>
            <a:off x="1426464" y="2621280"/>
            <a:ext cx="3742944" cy="9144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9BFD5-B726-42F6-A0D3-9CFB5FB41E39}"/>
              </a:ext>
            </a:extLst>
          </p:cNvPr>
          <p:cNvSpPr/>
          <p:nvPr/>
        </p:nvSpPr>
        <p:spPr>
          <a:xfrm>
            <a:off x="1426464" y="3585016"/>
            <a:ext cx="4616196" cy="9144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CD3D256-62DD-483B-A185-85B5D4B076B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69408" y="3078480"/>
            <a:ext cx="2114376" cy="736920"/>
          </a:xfrm>
          <a:prstGeom prst="bentConnector3">
            <a:avLst>
              <a:gd name="adj1" fmla="val 8279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9404ADD-BDF5-4F82-8DAD-4B53CBBD85D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042660" y="4042216"/>
            <a:ext cx="1241124" cy="3964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3B1521-AC99-69F9-B113-89BA58B40814}"/>
              </a:ext>
            </a:extLst>
          </p:cNvPr>
          <p:cNvSpPr txBox="1">
            <a:spLocks/>
          </p:cNvSpPr>
          <p:nvPr/>
        </p:nvSpPr>
        <p:spPr>
          <a:xfrm>
            <a:off x="570186" y="511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스프링이란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A01108C-12DC-F8DC-4DEC-EE03CE1A5B45}"/>
              </a:ext>
            </a:extLst>
          </p:cNvPr>
          <p:cNvSpPr txBox="1">
            <a:spLocks/>
          </p:cNvSpPr>
          <p:nvPr/>
        </p:nvSpPr>
        <p:spPr>
          <a:xfrm>
            <a:off x="1263870" y="1836683"/>
            <a:ext cx="10515600" cy="424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1.1.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1.2.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1.3.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74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F1053-0B45-0DBA-D05C-650C86D4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빈 이름 타입</a:t>
            </a:r>
            <a:r>
              <a:rPr kumimoji="1" lang="en-US" altLang="ko-KR" sz="4000" dirty="0"/>
              <a:t>, </a:t>
            </a:r>
            <a:r>
              <a:rPr kumimoji="1" lang="ko-KR" altLang="en-US" sz="4000" dirty="0"/>
              <a:t>의존관계 설정 그림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70E8-5175-F820-5AEB-58A7C910209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7DF19C-DAF9-85F6-991C-46A8698EA373}"/>
              </a:ext>
            </a:extLst>
          </p:cNvPr>
          <p:cNvSpPr/>
          <p:nvPr/>
        </p:nvSpPr>
        <p:spPr>
          <a:xfrm>
            <a:off x="1499921" y="2034578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9CCB77-C398-396B-A708-CAD8C5A8985E}"/>
              </a:ext>
            </a:extLst>
          </p:cNvPr>
          <p:cNvSpPr/>
          <p:nvPr/>
        </p:nvSpPr>
        <p:spPr>
          <a:xfrm>
            <a:off x="4963079" y="2034580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메일</a:t>
            </a:r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 서비스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A350B2-4781-1686-0738-5C47623D67CA}"/>
              </a:ext>
            </a:extLst>
          </p:cNvPr>
          <p:cNvSpPr/>
          <p:nvPr/>
        </p:nvSpPr>
        <p:spPr>
          <a:xfrm>
            <a:off x="8426237" y="2034579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메일 저장소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D83E-A4A7-CB45-D5D9-3A971B3B96B7}"/>
              </a:ext>
            </a:extLst>
          </p:cNvPr>
          <p:cNvSpPr/>
          <p:nvPr/>
        </p:nvSpPr>
        <p:spPr>
          <a:xfrm>
            <a:off x="977242" y="1730788"/>
            <a:ext cx="10195974" cy="3079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1BC5B52-0E03-7503-3FD4-98FA34D6BC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91480" y="2344634"/>
            <a:ext cx="1371599" cy="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8940303-7CF1-2C36-DC7B-2F0B90D357C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054638" y="2344635"/>
            <a:ext cx="1371599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0A1A8-66FC-9F4E-819E-4256AF03671E}"/>
              </a:ext>
            </a:extLst>
          </p:cNvPr>
          <p:cNvSpPr/>
          <p:nvPr/>
        </p:nvSpPr>
        <p:spPr>
          <a:xfrm>
            <a:off x="4622754" y="3834080"/>
            <a:ext cx="11998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Gmail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BC5206-4830-2526-CCC8-AB928D903693}"/>
              </a:ext>
            </a:extLst>
          </p:cNvPr>
          <p:cNvSpPr/>
          <p:nvPr/>
        </p:nvSpPr>
        <p:spPr>
          <a:xfrm>
            <a:off x="6160300" y="3836905"/>
            <a:ext cx="121930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Outlook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CD5482-CDDB-09A7-E637-DAAB4E577E2D}"/>
              </a:ext>
            </a:extLst>
          </p:cNvPr>
          <p:cNvSpPr/>
          <p:nvPr/>
        </p:nvSpPr>
        <p:spPr>
          <a:xfrm>
            <a:off x="7931366" y="3834080"/>
            <a:ext cx="13467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SQL Server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9AD03E-127F-0FE7-40E7-316306A5CBDF}"/>
              </a:ext>
            </a:extLst>
          </p:cNvPr>
          <p:cNvSpPr/>
          <p:nvPr/>
        </p:nvSpPr>
        <p:spPr>
          <a:xfrm>
            <a:off x="9638814" y="3836620"/>
            <a:ext cx="105833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Oracle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41738-303D-7D78-B219-55354D3551B9}"/>
              </a:ext>
            </a:extLst>
          </p:cNvPr>
          <p:cNvSpPr txBox="1"/>
          <p:nvPr/>
        </p:nvSpPr>
        <p:spPr>
          <a:xfrm>
            <a:off x="3419035" y="2067634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1.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전송</a:t>
            </a:r>
            <a:endParaRPr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E1943-A3DF-6C20-2BB5-C6D842F0CA14}"/>
              </a:ext>
            </a:extLst>
          </p:cNvPr>
          <p:cNvSpPr txBox="1"/>
          <p:nvPr/>
        </p:nvSpPr>
        <p:spPr>
          <a:xfrm>
            <a:off x="6954789" y="2061694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2.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내역 저장</a:t>
            </a:r>
            <a:endParaRPr lang="ko-Kore-KR" altLang="en-US" sz="1200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0511105-72EA-1702-BDC1-BD1F5B6D20A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rot="16200000" flipH="1">
            <a:off x="5798300" y="2865250"/>
            <a:ext cx="1182214" cy="761096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C325BFBD-4E46-9DE7-4968-316A25BE139E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5400000">
            <a:off x="5026074" y="2851294"/>
            <a:ext cx="1179389" cy="786183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5B32DC54-6864-06FD-034F-0A158FEA518F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16200000" flipH="1">
            <a:off x="9229034" y="2897673"/>
            <a:ext cx="1181930" cy="695964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64C0128A-D815-FB7B-86E0-4C844F3B09BD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8448683" y="2810746"/>
            <a:ext cx="1179390" cy="867279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Toric + Microsoft SQL | Data Integration">
            <a:extLst>
              <a:ext uri="{FF2B5EF4-FFF2-40B4-BE49-F238E27FC236}">
                <a16:creationId xmlns:a16="http://schemas.microsoft.com/office/drawing/2014/main" id="{29B48CC9-EF3E-7899-B088-6CA1DB6D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2299" b="-15119"/>
          <a:stretch/>
        </p:blipFill>
        <p:spPr bwMode="auto">
          <a:xfrm>
            <a:off x="7931364" y="3834080"/>
            <a:ext cx="288000" cy="3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074F413-8DBF-E177-96B5-6FB4F9B6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91" y="3904151"/>
            <a:ext cx="288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0318F26-1188-3B15-1A2D-A1A05FE2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98" y="3915698"/>
            <a:ext cx="216000" cy="1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38C36547-151D-F277-8AFA-70AFFDA0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72" y="3890477"/>
            <a:ext cx="216000" cy="2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380A14-AD76-67D9-EFAA-0ECDA4E723EA}"/>
              </a:ext>
            </a:extLst>
          </p:cNvPr>
          <p:cNvSpPr/>
          <p:nvPr/>
        </p:nvSpPr>
        <p:spPr>
          <a:xfrm>
            <a:off x="977242" y="5043885"/>
            <a:ext cx="10195974" cy="117938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348A1A-9046-82C9-E075-600B8B4F02A0}"/>
              </a:ext>
            </a:extLst>
          </p:cNvPr>
          <p:cNvGrpSpPr/>
          <p:nvPr/>
        </p:nvGrpSpPr>
        <p:grpSpPr>
          <a:xfrm>
            <a:off x="1499921" y="1528175"/>
            <a:ext cx="1669164" cy="369332"/>
            <a:chOff x="1499921" y="1528175"/>
            <a:chExt cx="1669164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2308FA-1975-8A91-BC0B-83BAE6468D81}"/>
                </a:ext>
              </a:extLst>
            </p:cNvPr>
            <p:cNvSpPr/>
            <p:nvPr/>
          </p:nvSpPr>
          <p:spPr>
            <a:xfrm>
              <a:off x="1499921" y="1528175"/>
              <a:ext cx="1669164" cy="36933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0B4EB-AC76-6EF5-7C7F-95052D34B5C6}"/>
                </a:ext>
              </a:extLst>
            </p:cNvPr>
            <p:cNvSpPr txBox="1"/>
            <p:nvPr/>
          </p:nvSpPr>
          <p:spPr>
            <a:xfrm>
              <a:off x="1725283" y="1574906"/>
              <a:ext cx="1218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b="1" dirty="0"/>
                <a:t>사용</a:t>
              </a:r>
              <a:r>
                <a:rPr kumimoji="1" lang="ko-KR" altLang="en-US" sz="1400" b="1" dirty="0"/>
                <a:t> </a:t>
              </a:r>
              <a:r>
                <a:rPr kumimoji="1" lang="ko-Kore-KR" altLang="en-US" sz="1400" b="1" dirty="0"/>
                <a:t>영역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24B0A-26CE-04D1-4AF2-4D42A6D6DBD9}"/>
              </a:ext>
            </a:extLst>
          </p:cNvPr>
          <p:cNvSpPr/>
          <p:nvPr/>
        </p:nvSpPr>
        <p:spPr>
          <a:xfrm>
            <a:off x="1499921" y="4913762"/>
            <a:ext cx="1669164" cy="369332"/>
          </a:xfrm>
          <a:prstGeom prst="rect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02877E-607D-9469-5252-1924A8BF372F}"/>
              </a:ext>
            </a:extLst>
          </p:cNvPr>
          <p:cNvSpPr txBox="1"/>
          <p:nvPr/>
        </p:nvSpPr>
        <p:spPr>
          <a:xfrm>
            <a:off x="1725283" y="4960493"/>
            <a:ext cx="1218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dirty="0"/>
              <a:t>구성</a:t>
            </a:r>
            <a:r>
              <a:rPr kumimoji="1" lang="ko-KR" altLang="en-US" sz="1400" b="1" dirty="0"/>
              <a:t> </a:t>
            </a:r>
            <a:r>
              <a:rPr kumimoji="1" lang="ko-Kore-KR" altLang="en-US" sz="1400" b="1" dirty="0"/>
              <a:t>영역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42219A-325E-07FD-EEAC-D3742F4D3339}"/>
              </a:ext>
            </a:extLst>
          </p:cNvPr>
          <p:cNvSpPr/>
          <p:nvPr/>
        </p:nvSpPr>
        <p:spPr>
          <a:xfrm>
            <a:off x="1501275" y="5433331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2">
                    <a:lumMod val="75000"/>
                  </a:schemeClr>
                </a:solidFill>
              </a:rPr>
              <a:t>AppConfig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B788DE6-2979-5337-50B7-2BEBA54DAC9A}"/>
              </a:ext>
            </a:extLst>
          </p:cNvPr>
          <p:cNvCxnSpPr>
            <a:stCxn id="32" idx="3"/>
            <a:endCxn id="11" idx="2"/>
          </p:cNvCxnSpPr>
          <p:nvPr/>
        </p:nvCxnSpPr>
        <p:spPr>
          <a:xfrm flipV="1">
            <a:off x="3592834" y="4454191"/>
            <a:ext cx="1629842" cy="1289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40CD96-81AC-EA30-EAE7-00833380ED8D}"/>
              </a:ext>
            </a:extLst>
          </p:cNvPr>
          <p:cNvCxnSpPr>
            <a:cxnSpLocks/>
            <a:stCxn id="32" idx="3"/>
            <a:endCxn id="13" idx="2"/>
          </p:cNvCxnSpPr>
          <p:nvPr/>
        </p:nvCxnSpPr>
        <p:spPr>
          <a:xfrm flipV="1">
            <a:off x="3592834" y="4454191"/>
            <a:ext cx="5011904" cy="1289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41AA3C-1671-2786-FE1C-C52BC5EA442F}"/>
              </a:ext>
            </a:extLst>
          </p:cNvPr>
          <p:cNvSpPr txBox="1"/>
          <p:nvPr/>
        </p:nvSpPr>
        <p:spPr>
          <a:xfrm>
            <a:off x="6096000" y="5110350"/>
            <a:ext cx="723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75000"/>
                  </a:schemeClr>
                </a:solidFill>
              </a:rPr>
              <a:t>생성</a:t>
            </a:r>
            <a:endParaRPr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4BE632-C3C2-ABB5-8E8D-5035410ECB49}"/>
              </a:ext>
            </a:extLst>
          </p:cNvPr>
          <p:cNvSpPr txBox="1"/>
          <p:nvPr/>
        </p:nvSpPr>
        <p:spPr>
          <a:xfrm>
            <a:off x="4202055" y="4513965"/>
            <a:ext cx="723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75000"/>
                  </a:schemeClr>
                </a:solidFill>
              </a:rPr>
              <a:t>생성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677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AA0F-5345-ADA9-2BDE-D5A1EE1F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/>
              <a:t>역할에</a:t>
            </a:r>
            <a:r>
              <a:rPr kumimoji="1" lang="ko-KR" altLang="en-US" sz="4000" dirty="0"/>
              <a:t> 따른 세가지 빈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DE32A-7E2D-8135-23E7-463E235CD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8688" cy="4351338"/>
          </a:xfrm>
        </p:spPr>
        <p:txBody>
          <a:bodyPr>
            <a:normAutofit/>
          </a:bodyPr>
          <a:lstStyle/>
          <a:p>
            <a:r>
              <a:rPr kumimoji="1" lang="en" altLang="ko-Kore-KR" sz="2000" dirty="0"/>
              <a:t>ROLE_APPLICATION</a:t>
            </a:r>
          </a:p>
          <a:p>
            <a:pPr lvl="1"/>
            <a:r>
              <a:rPr kumimoji="1" lang="ko-KR" altLang="en-US" sz="1800" dirty="0"/>
              <a:t>애플리케이션 </a:t>
            </a:r>
            <a:r>
              <a:rPr kumimoji="1" lang="ko-KR" altLang="en-US" sz="1800"/>
              <a:t>로직 빈</a:t>
            </a:r>
            <a:r>
              <a:rPr kumimoji="1" lang="en-US" altLang="ko-KR" sz="1800"/>
              <a:t>, </a:t>
            </a:r>
            <a:r>
              <a:rPr kumimoji="1" lang="ko-KR" altLang="en-US" sz="1800"/>
              <a:t>애플리케이션 </a:t>
            </a:r>
            <a:r>
              <a:rPr kumimoji="1" lang="ko-KR" altLang="en-US" sz="1800" dirty="0"/>
              <a:t>인프라 빈처럼 애플리케이션이 동작하는 중에 사용 되는 빈</a:t>
            </a:r>
            <a:endParaRPr kumimoji="1" lang="en-US" altLang="ko-KR" sz="1800" dirty="0"/>
          </a:p>
          <a:p>
            <a:pPr marL="457200" lvl="1" indent="0">
              <a:buNone/>
            </a:pPr>
            <a:endParaRPr kumimoji="1" lang="en-US" altLang="ko-KR" sz="1800" dirty="0"/>
          </a:p>
          <a:p>
            <a:r>
              <a:rPr kumimoji="1" lang="en" altLang="ko-Kore-KR" sz="2000" dirty="0"/>
              <a:t>ROLE_SUPPORT</a:t>
            </a:r>
            <a:endParaRPr kumimoji="1" lang="en" altLang="ko-Kore-KR" sz="2400" dirty="0"/>
          </a:p>
          <a:p>
            <a:pPr lvl="1"/>
            <a:r>
              <a:rPr kumimoji="1" lang="ko-KR" altLang="en-US" sz="1800" dirty="0"/>
              <a:t>복합 구조의 빈을 정의할 때 보조적으로 사용되는 빈의 역할을 지정하려고 정의 된 것</a:t>
            </a:r>
          </a:p>
          <a:p>
            <a:pPr marL="0" indent="0">
              <a:buNone/>
            </a:pPr>
            <a:endParaRPr kumimoji="1" lang="ko-KR" altLang="en-US" sz="1800" dirty="0"/>
          </a:p>
          <a:p>
            <a:r>
              <a:rPr kumimoji="1" lang="en" altLang="ko-Kore-KR" sz="2000" dirty="0"/>
              <a:t>ROLE_INFRASTRUCTURE</a:t>
            </a:r>
          </a:p>
          <a:p>
            <a:pPr lvl="1"/>
            <a:r>
              <a:rPr kumimoji="1" lang="en" altLang="ko-Kore-KR" sz="1800" dirty="0"/>
              <a:t>&lt;</a:t>
            </a:r>
            <a:r>
              <a:rPr kumimoji="1" lang="en" altLang="ko-Kore-KR" sz="1800" dirty="0" err="1"/>
              <a:t>context:annotation-config</a:t>
            </a:r>
            <a:r>
              <a:rPr kumimoji="1" lang="en" altLang="ko-Kore-KR" sz="1800" dirty="0"/>
              <a:t>&gt; </a:t>
            </a:r>
            <a:r>
              <a:rPr kumimoji="1" lang="ko-KR" altLang="en-US" sz="1800" dirty="0"/>
              <a:t>같은 전용 태그에 의해 등록되는 컨테이너 인프라 빈</a:t>
            </a:r>
            <a:endParaRPr kumimoji="1"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B4C96-B18E-44B3-AE7D-24AF6EBE9CC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76572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4305-AD60-8D5A-CD06-C181D1EA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ore-KR" dirty="0">
                <a:latin typeface="NanumGothic" panose="020D0604000000000000" pitchFamily="34" charset="-127"/>
              </a:rPr>
              <a:t> Container</a:t>
            </a:r>
            <a:r>
              <a:rPr kumimoji="1" lang="ko-KR" altLang="en-US" dirty="0">
                <a:latin typeface="NanumGothic" panose="020D0604000000000000" pitchFamily="34" charset="-127"/>
              </a:rPr>
              <a:t>가 </a:t>
            </a:r>
            <a:r>
              <a:rPr kumimoji="1" lang="en-US" altLang="ko-KR" dirty="0">
                <a:latin typeface="NanumGothic" panose="020D0604000000000000" pitchFamily="34" charset="-127"/>
              </a:rPr>
              <a:t>Bean</a:t>
            </a:r>
            <a:r>
              <a:rPr kumimoji="1" lang="ko-KR" altLang="en-US" dirty="0">
                <a:latin typeface="NanumGothic" panose="020D0604000000000000" pitchFamily="34" charset="-127"/>
              </a:rPr>
              <a:t>을 관리하는 방법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CDE00-EEEE-93DC-7CFE-7C0954ED78D0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1E4000-8CEA-4D34-A8F4-A4BFBE9C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0"/>
          <a:stretch/>
        </p:blipFill>
        <p:spPr>
          <a:xfrm>
            <a:off x="972000" y="1692000"/>
            <a:ext cx="1016082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4305-AD60-8D5A-CD06-C181D1EA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ore-KR" dirty="0">
                <a:latin typeface="NanumGothic" panose="020D0604000000000000" pitchFamily="34" charset="-127"/>
              </a:rPr>
              <a:t> Container</a:t>
            </a:r>
            <a:r>
              <a:rPr kumimoji="1" lang="ko-KR" altLang="en-US" dirty="0">
                <a:latin typeface="NanumGothic" panose="020D0604000000000000" pitchFamily="34" charset="-127"/>
              </a:rPr>
              <a:t>가 </a:t>
            </a:r>
            <a:r>
              <a:rPr kumimoji="1" lang="en-US" altLang="ko-KR" dirty="0">
                <a:latin typeface="NanumGothic" panose="020D0604000000000000" pitchFamily="34" charset="-127"/>
              </a:rPr>
              <a:t>Bean</a:t>
            </a:r>
            <a:r>
              <a:rPr kumimoji="1" lang="ko-KR" altLang="en-US" dirty="0">
                <a:latin typeface="NanumGothic" panose="020D0604000000000000" pitchFamily="34" charset="-127"/>
              </a:rPr>
              <a:t>을 관리하는 방법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CDE00-EEEE-93DC-7CFE-7C0954ED78D0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98688-2707-4364-853B-6FAE60B9A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87BF-8610-386D-AE66-00EB36BA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Singleton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52053-3926-E93F-DCDE-5C6249EB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소프트웨어 디자인 패턴 중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인스턴스를 </a:t>
            </a:r>
            <a:r>
              <a:rPr kumimoji="1" lang="ko-KR" altLang="en-US" sz="2000" b="1" dirty="0"/>
              <a:t>오직 하나만 생성하고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인스턴스에 대한 전역적인 접근 지점을 제공</a:t>
            </a:r>
            <a:r>
              <a:rPr kumimoji="1" lang="ko-KR" altLang="en-US" sz="2000" dirty="0"/>
              <a:t>하는 것</a:t>
            </a:r>
            <a:endParaRPr kumimoji="1" lang="en-US" altLang="ko-KR" sz="2000" dirty="0"/>
          </a:p>
          <a:p>
            <a:r>
              <a:rPr kumimoji="1" lang="en-US" altLang="ko-KR" sz="2000" dirty="0"/>
              <a:t>Singleton </a:t>
            </a:r>
            <a:r>
              <a:rPr kumimoji="1" lang="ko-KR" altLang="en-US" sz="2000" dirty="0"/>
              <a:t>구현 방법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생성자는 </a:t>
            </a:r>
            <a:r>
              <a:rPr kumimoji="1" lang="en" altLang="ko-Kore-KR" sz="1600" dirty="0"/>
              <a:t>private</a:t>
            </a:r>
            <a:r>
              <a:rPr kumimoji="1" lang="ko-KR" altLang="en-US" sz="1600" dirty="0"/>
              <a:t>로 선언</a:t>
            </a:r>
            <a:endParaRPr kumimoji="1" lang="en-US" altLang="ko-KR" sz="16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정적 메서드를 통한 인스턴스 반환</a:t>
            </a:r>
            <a:endParaRPr kumimoji="1" lang="en-US" altLang="ko-KR" sz="16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이 메서드는 항상 동일한 인스턴스를 반환하도록 구현해야 함</a:t>
            </a:r>
            <a:endParaRPr kumimoji="1" lang="ko-Kore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0F2A3-E394-7D55-6642-A9E090E8FF0B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13029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87BF-8610-386D-AE66-00EB36BA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Singleton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0F2A3-E394-7D55-6642-A9E090E8FF0B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E5F7D3-3487-4789-9B29-FDFA762A5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79"/>
          <a:stretch/>
        </p:blipFill>
        <p:spPr>
          <a:xfrm>
            <a:off x="972000" y="1692000"/>
            <a:ext cx="1001223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EE5DB-CD45-5428-B13C-EABAF0B4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Singleton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의 문제점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BD7D5-8D17-763C-D37D-C4519380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전역 상태</a:t>
            </a:r>
            <a:endParaRPr kumimoji="1" lang="en-US" altLang="ko-KR" sz="2400" dirty="0"/>
          </a:p>
          <a:p>
            <a:r>
              <a:rPr kumimoji="1" lang="ko-KR" altLang="en-US" sz="2400" dirty="0"/>
              <a:t>테스트 어려움</a:t>
            </a:r>
            <a:endParaRPr kumimoji="1" lang="en-US" altLang="ko-KR" sz="2400" dirty="0"/>
          </a:p>
          <a:p>
            <a:r>
              <a:rPr kumimoji="1" lang="en-US" altLang="ko-KR" sz="2400" dirty="0"/>
              <a:t>Singleton</a:t>
            </a:r>
            <a:r>
              <a:rPr kumimoji="1" lang="ko-KR" altLang="en-US" sz="2400" dirty="0"/>
              <a:t> 패턴 구현 복잡성</a:t>
            </a:r>
            <a:endParaRPr kumimoji="1" lang="en-US" altLang="ko-KR" sz="2400" dirty="0"/>
          </a:p>
          <a:p>
            <a:r>
              <a:rPr kumimoji="1" lang="ko-KR" altLang="en-US" sz="2400" dirty="0"/>
              <a:t>객체의 책임 증가</a:t>
            </a:r>
            <a:endParaRPr kumimoji="1" lang="en-US" altLang="ko-KR" sz="2400" dirty="0"/>
          </a:p>
          <a:p>
            <a:r>
              <a:rPr kumimoji="1" lang="ko-KR" altLang="en-US" sz="2400" dirty="0"/>
              <a:t>의존성 제어 어려움 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10D84-710F-8F00-CAEA-B5F53695C170}"/>
              </a:ext>
            </a:extLst>
          </p:cNvPr>
          <p:cNvSpPr txBox="1"/>
          <p:nvPr/>
        </p:nvSpPr>
        <p:spPr>
          <a:xfrm>
            <a:off x="8458200" y="6467288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92246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D49E2-A788-3AF2-6DBC-A1CACAC7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빈 </a:t>
            </a:r>
            <a:r>
              <a:rPr kumimoji="1" lang="ko-KR" altLang="en-US" sz="4000" dirty="0" err="1"/>
              <a:t>스코프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3CCBF-8404-4A3F-D43D-54036C15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/>
              <a:t>싱글톤</a:t>
            </a:r>
            <a:endParaRPr kumimoji="1" lang="en-US" altLang="ko-KR" sz="2400" dirty="0"/>
          </a:p>
          <a:p>
            <a:r>
              <a:rPr kumimoji="1" lang="ko-KR" altLang="en-US" sz="2400" dirty="0"/>
              <a:t>프로토타입</a:t>
            </a:r>
            <a:endParaRPr kumimoji="1" lang="en-US" altLang="ko-KR" sz="2400" dirty="0"/>
          </a:p>
          <a:p>
            <a:r>
              <a:rPr kumimoji="1" lang="ko-KR" altLang="en-US" sz="2400" dirty="0"/>
              <a:t>요청</a:t>
            </a:r>
            <a:endParaRPr kumimoji="1" lang="en-US" altLang="ko-KR" sz="2400" dirty="0"/>
          </a:p>
          <a:p>
            <a:r>
              <a:rPr kumimoji="1" lang="ko-KR" altLang="en-US" sz="2400" dirty="0"/>
              <a:t>세션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글로벌세션</a:t>
            </a:r>
            <a:endParaRPr kumimoji="1" lang="en-US" altLang="ko-KR" sz="2400" dirty="0"/>
          </a:p>
          <a:p>
            <a:r>
              <a:rPr kumimoji="1" lang="ko-KR" altLang="en-US" sz="2400" dirty="0"/>
              <a:t>애플리케이션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00D09-828F-53EC-D5D3-008F35BFE5E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59739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2661C-5827-C18D-2B2E-F2FA5118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의존 관계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3727D-0601-0AE6-3306-7E326C6A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b="1" dirty="0"/>
              <a:t>B</a:t>
            </a:r>
            <a:r>
              <a:rPr kumimoji="1" lang="ko-KR" altLang="en-US" sz="2400" b="1" dirty="0"/>
              <a:t>의 변화가 </a:t>
            </a:r>
            <a:r>
              <a:rPr kumimoji="1" lang="en-US" altLang="ko-KR" sz="2400" b="1" dirty="0"/>
              <a:t>A</a:t>
            </a:r>
            <a:r>
              <a:rPr kumimoji="1" lang="ko-KR" altLang="en-US" sz="2400" b="1" dirty="0"/>
              <a:t>에 영향을 </a:t>
            </a:r>
            <a:r>
              <a:rPr kumimoji="1" lang="ko-KR" altLang="en-US" sz="2400" dirty="0"/>
              <a:t>미친다는 뜻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런타임 시에 </a:t>
            </a:r>
            <a:r>
              <a:rPr kumimoji="1" lang="ko-KR" altLang="en-US" sz="2400" b="1" dirty="0"/>
              <a:t>의존관계를 맺는 대상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kumimoji="1" lang="ko-KR" altLang="en-US" sz="2400" dirty="0"/>
              <a:t>하나의 객체가 </a:t>
            </a:r>
            <a:r>
              <a:rPr kumimoji="1" lang="ko-KR" altLang="en-US" sz="2400" b="1" dirty="0"/>
              <a:t>다른 객체에 의존</a:t>
            </a:r>
            <a:r>
              <a:rPr kumimoji="1" lang="ko-KR" altLang="en-US" sz="2400" dirty="0"/>
              <a:t>하고 있다는 의미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하나의 객체가 다른 객체를 사용하고 있는 경우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다른 객체를 </a:t>
            </a:r>
            <a:r>
              <a:rPr kumimoji="1" lang="ko-KR" altLang="en-US" sz="2400" b="1" dirty="0"/>
              <a:t>생성하거나 직접 참조</a:t>
            </a:r>
            <a:r>
              <a:rPr kumimoji="1" lang="ko-KR" altLang="en-US" sz="2400" dirty="0"/>
              <a:t>하는 것을 의미</a:t>
            </a:r>
            <a:endParaRPr kumimoji="1" lang="en-US" altLang="ko-KR" sz="2400" dirty="0"/>
          </a:p>
          <a:p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6FA5A-F982-1C0C-0FAD-63C448D628F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06674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33599-F155-5600-D8CA-288864AE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DI(Dependency Injection)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36ED9-2611-3EA6-0D79-6EC2A98E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en-US" sz="2400" dirty="0" err="1"/>
              <a:t>IoC</a:t>
            </a:r>
            <a:r>
              <a:rPr kumimoji="1" lang="en-US" altLang="en-US" sz="2400" dirty="0"/>
              <a:t> </a:t>
            </a:r>
            <a:r>
              <a:rPr kumimoji="1" lang="ko-KR" altLang="en-US" sz="2400" dirty="0"/>
              <a:t>소프트웨어에서 자주 발견할 수 있는 개념</a:t>
            </a:r>
            <a:endParaRPr kumimoji="1" lang="en-US" altLang="ko-KR" sz="2400" dirty="0"/>
          </a:p>
          <a:p>
            <a:r>
              <a:rPr kumimoji="1" lang="ko-KR" altLang="en-US" sz="2400" b="1" dirty="0"/>
              <a:t>외부로부터 의존 관계를 주입</a:t>
            </a:r>
            <a:r>
              <a:rPr kumimoji="1" lang="ko-KR" altLang="en-US" sz="2400" dirty="0"/>
              <a:t> 받는 것</a:t>
            </a:r>
            <a:endParaRPr kumimoji="1" lang="en-US" altLang="ko-KR" sz="2400" dirty="0"/>
          </a:p>
          <a:p>
            <a:r>
              <a:rPr kumimoji="1" lang="ko-KR" altLang="en-US" sz="2400" dirty="0"/>
              <a:t>런타임시 의존 오브젝트를 사용할 수 있도록 레퍼런스를 전달 받는 과정</a:t>
            </a:r>
            <a:endParaRPr kumimoji="1" lang="en-US" altLang="ko-KR" sz="2400" dirty="0"/>
          </a:p>
          <a:p>
            <a:r>
              <a:rPr kumimoji="1" lang="en-US" altLang="en-US" sz="2400" dirty="0"/>
              <a:t>DI</a:t>
            </a:r>
            <a:r>
              <a:rPr kumimoji="1" lang="ko-KR" altLang="en-US" sz="2400" dirty="0"/>
              <a:t>의 장점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객체 지향 설계 수월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결합도가 낮아짐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변경에 영향이 적음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확장에 유리함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596CB-AF10-07D3-D3EF-F02230F243FA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44547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27A87D-76E9-3CCC-44AA-E860F9938EDC}"/>
              </a:ext>
            </a:extLst>
          </p:cNvPr>
          <p:cNvSpPr/>
          <p:nvPr/>
        </p:nvSpPr>
        <p:spPr>
          <a:xfrm>
            <a:off x="4787153" y="2837329"/>
            <a:ext cx="4736409" cy="20977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89F40-E6D7-135C-1CAB-1C238373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094" y="1290706"/>
            <a:ext cx="7420553" cy="4351338"/>
          </a:xfrm>
        </p:spPr>
        <p:txBody>
          <a:bodyPr anchor="t">
            <a:normAutofit/>
          </a:bodyPr>
          <a:lstStyle/>
          <a:p>
            <a:r>
              <a:rPr kumimoji="1" lang="en-US" altLang="ko-KR" sz="2000" dirty="0">
                <a:latin typeface="NanumGothic" panose="020D0604000000000000" pitchFamily="34" charset="-127"/>
              </a:rPr>
              <a:t>2002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년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10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월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Rod Johnson </a:t>
            </a:r>
            <a:endParaRPr kumimoji="1" lang="en-US" altLang="ko-Kore-KR" sz="2000" dirty="0">
              <a:latin typeface="NanumGothic" panose="020D0604000000000000" pitchFamily="34" charset="-127"/>
            </a:endParaRPr>
          </a:p>
          <a:p>
            <a:r>
              <a:rPr kumimoji="1" lang="en-US" altLang="ko-KR" sz="2000" dirty="0">
                <a:latin typeface="NanumGothic" panose="020D0604000000000000" pitchFamily="34" charset="-127"/>
              </a:rPr>
              <a:t>“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Expert One-on-One J2EE Design and Development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발간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r>
              <a:rPr kumimoji="1" lang="ko-KR" altLang="en-US" sz="2000" dirty="0">
                <a:latin typeface="NanumGothic" panose="020D0604000000000000" pitchFamily="34" charset="-127"/>
              </a:rPr>
              <a:t>오픈소스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프로젝트 진행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pic>
        <p:nvPicPr>
          <p:cNvPr id="1026" name="Picture 2" descr="Expert One-on-One J2EE Design and Development | Johnson, Rod - 모바일교보문고">
            <a:extLst>
              <a:ext uri="{FF2B5EF4-FFF2-40B4-BE49-F238E27FC236}">
                <a16:creationId xmlns:a16="http://schemas.microsoft.com/office/drawing/2014/main" id="{D50239C6-7B02-9E3A-F269-A0692AEF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7" y="1215955"/>
            <a:ext cx="3576638" cy="44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653844-92CF-AD8E-6E4E-21FC6342F28D}"/>
              </a:ext>
            </a:extLst>
          </p:cNvPr>
          <p:cNvSpPr txBox="1">
            <a:spLocks/>
          </p:cNvSpPr>
          <p:nvPr/>
        </p:nvSpPr>
        <p:spPr>
          <a:xfrm>
            <a:off x="5058317" y="3070480"/>
            <a:ext cx="4465245" cy="1757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EJB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문제점 지적  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지향적이게 개발할 수 없음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복잡한 프로그래밍 모델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가격도 비쌈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634D6-3972-B8ED-DAD8-EC879170F24F}"/>
              </a:ext>
            </a:extLst>
          </p:cNvPr>
          <p:cNvSpPr txBox="1"/>
          <p:nvPr/>
        </p:nvSpPr>
        <p:spPr>
          <a:xfrm>
            <a:off x="9757505" y="6440394"/>
            <a:ext cx="2264166" cy="28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1-1.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52E95-94F5-4D4D-910A-B3B9A8B90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91" y="2927941"/>
            <a:ext cx="494851" cy="494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56226-4CB6-41D8-A2CA-8CE8EACBB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34" y="2927941"/>
            <a:ext cx="494851" cy="4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87C95-2607-0007-76C9-0B714882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DI(Dependency Injection) 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6F63E-4FA3-5CA7-E8A4-0FD42A4563B9}"/>
              </a:ext>
            </a:extLst>
          </p:cNvPr>
          <p:cNvSpPr txBox="1"/>
          <p:nvPr/>
        </p:nvSpPr>
        <p:spPr>
          <a:xfrm>
            <a:off x="8724418" y="5884809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BA12FB-F792-4746-8A4C-26FEF807E7AE}"/>
              </a:ext>
            </a:extLst>
          </p:cNvPr>
          <p:cNvSpPr/>
          <p:nvPr/>
        </p:nvSpPr>
        <p:spPr>
          <a:xfrm>
            <a:off x="8399585" y="4244880"/>
            <a:ext cx="2954215" cy="11010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EmailMSRepository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5E557C-A497-4392-B4AA-241A072D629B}"/>
              </a:ext>
            </a:extLst>
          </p:cNvPr>
          <p:cNvSpPr/>
          <p:nvPr/>
        </p:nvSpPr>
        <p:spPr>
          <a:xfrm>
            <a:off x="8399585" y="2327956"/>
            <a:ext cx="2954215" cy="11010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EmailRepository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CD0E3FC4-67BB-4088-B74C-69B6DA90A962}"/>
              </a:ext>
            </a:extLst>
          </p:cNvPr>
          <p:cNvSpPr/>
          <p:nvPr/>
        </p:nvSpPr>
        <p:spPr>
          <a:xfrm>
            <a:off x="9568961" y="3429001"/>
            <a:ext cx="615462" cy="815879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4060F-577D-4C5D-8B42-FFB11E01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84"/>
          <a:stretch/>
        </p:blipFill>
        <p:spPr>
          <a:xfrm>
            <a:off x="988067" y="1971207"/>
            <a:ext cx="6427176" cy="18044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781EF0-317C-4168-A79F-4CB1D6C80C90}"/>
              </a:ext>
            </a:extLst>
          </p:cNvPr>
          <p:cNvCxnSpPr>
            <a:stCxn id="12" idx="2"/>
          </p:cNvCxnSpPr>
          <p:nvPr/>
        </p:nvCxnSpPr>
        <p:spPr>
          <a:xfrm flipH="1">
            <a:off x="5694744" y="2878478"/>
            <a:ext cx="2704841" cy="550522"/>
          </a:xfrm>
          <a:prstGeom prst="straightConnector1">
            <a:avLst/>
          </a:prstGeom>
          <a:ln w="5715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14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1248-6FEF-BED4-2981-1AC24116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의존관계 주입 </a:t>
            </a:r>
            <a:r>
              <a:rPr kumimoji="1" lang="en-US" altLang="ko-KR" sz="4000" dirty="0"/>
              <a:t>4</a:t>
            </a:r>
            <a:r>
              <a:rPr kumimoji="1" lang="ko-KR" altLang="en-US" sz="4000" dirty="0"/>
              <a:t>가지 방법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42B2F-1674-E008-A46C-8218268E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kumimoji="1" lang="ko-KR" altLang="en-US" sz="2400" dirty="0"/>
              <a:t>생성자 주입</a:t>
            </a:r>
            <a:endParaRPr kumimoji="1" lang="en-US" altLang="ko-KR" sz="2400" dirty="0"/>
          </a:p>
          <a:p>
            <a:pPr lvl="1"/>
            <a:r>
              <a:rPr kumimoji="1" lang="ko-KR" altLang="en-US" sz="1800" dirty="0"/>
              <a:t>생성자를 통해서 의존관계를 주입 받는 것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생성자를 호출하는 시점 보장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주로 불변 필수에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순환 참조 방지</a:t>
            </a:r>
            <a:endParaRPr kumimoji="1" lang="en-US" altLang="ko-KR" sz="1800" dirty="0"/>
          </a:p>
          <a:p>
            <a:pPr marL="514350" indent="-514350">
              <a:buAutoNum type="arabicParenR"/>
            </a:pPr>
            <a:r>
              <a:rPr kumimoji="1" lang="ko-KR" altLang="en-US" sz="2400" dirty="0" err="1"/>
              <a:t>수정자</a:t>
            </a:r>
            <a:r>
              <a:rPr kumimoji="1" lang="ko-KR" altLang="en-US" sz="2400" dirty="0"/>
              <a:t> 주입</a:t>
            </a:r>
            <a:endParaRPr kumimoji="1" lang="en-US" altLang="ko-KR" sz="2400" dirty="0"/>
          </a:p>
          <a:p>
            <a:pPr lvl="1"/>
            <a:r>
              <a:rPr kumimoji="1" lang="en-US" altLang="ko-KR" sz="1800" dirty="0"/>
              <a:t>Setter</a:t>
            </a:r>
            <a:r>
              <a:rPr kumimoji="1" lang="ko-KR" altLang="en-US" sz="1800" dirty="0"/>
              <a:t>를 통해서 의존관계 주입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선택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변경 가능성이 있는 의존관계에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의존성이 있는 객체가 생성되지 않아도 이를 포함하고 있는 객체가 생성 가능</a:t>
            </a:r>
            <a:endParaRPr kumimoji="1" lang="en-US" altLang="ko-KR" sz="1800" dirty="0"/>
          </a:p>
          <a:p>
            <a:pPr marL="514350" indent="-514350">
              <a:buAutoNum type="arabicParenR"/>
            </a:pPr>
            <a:r>
              <a:rPr kumimoji="1" lang="ko-KR" altLang="en-US" sz="2400" dirty="0"/>
              <a:t>필드 주입 </a:t>
            </a:r>
            <a:endParaRPr kumimoji="1" lang="en-US" altLang="ko-KR" sz="2400" dirty="0"/>
          </a:p>
          <a:p>
            <a:pPr marL="514350" indent="-514350">
              <a:buAutoNum type="arabicParenR"/>
            </a:pPr>
            <a:r>
              <a:rPr kumimoji="1" lang="ko-KR" altLang="en-US" sz="2400" dirty="0"/>
              <a:t>일반 메서드 주입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1504B-1260-48B8-0543-395B84229DC2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810482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D7A39A-AD01-468A-9473-92EFC5625CC4}"/>
              </a:ext>
            </a:extLst>
          </p:cNvPr>
          <p:cNvGrpSpPr/>
          <p:nvPr/>
        </p:nvGrpSpPr>
        <p:grpSpPr>
          <a:xfrm>
            <a:off x="151067" y="3944039"/>
            <a:ext cx="1702147" cy="456206"/>
            <a:chOff x="4595543" y="2396286"/>
            <a:chExt cx="1702147" cy="45620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CAC8E94-031F-4FD5-A8E5-61F5599751B6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E690C3-1D18-44BE-8F1E-8894C7828853}"/>
                </a:ext>
              </a:extLst>
            </p:cNvPr>
            <p:cNvSpPr/>
            <p:nvPr/>
          </p:nvSpPr>
          <p:spPr>
            <a:xfrm>
              <a:off x="4595543" y="2448436"/>
              <a:ext cx="16978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생성자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09D2E0-4764-416D-9EBC-BC5286A96E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848963" y="4926687"/>
            <a:ext cx="1442877" cy="2808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0BA785-3BD8-4FEC-B231-E64DB545479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53214" y="4162835"/>
            <a:ext cx="1244316" cy="93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46C52E-D99D-4EA9-953A-B650BAE60E7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48963" y="3305369"/>
            <a:ext cx="974247" cy="0"/>
          </a:xfrm>
          <a:prstGeom prst="line">
            <a:avLst/>
          </a:prstGeom>
          <a:ln w="3810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E436E4-A870-404C-8A7C-8FD98E33EAB4}"/>
              </a:ext>
            </a:extLst>
          </p:cNvPr>
          <p:cNvCxnSpPr>
            <a:stCxn id="17" idx="3"/>
          </p:cNvCxnSpPr>
          <p:nvPr/>
        </p:nvCxnSpPr>
        <p:spPr>
          <a:xfrm>
            <a:off x="1514787" y="2522737"/>
            <a:ext cx="87813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F65868-1A87-0A3F-D68D-57E3F7AF035F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B6BEDAA-B176-4896-B704-FCAA6E45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의존관계 주입 </a:t>
            </a:r>
            <a:r>
              <a:rPr kumimoji="1" lang="en-US" altLang="ko-KR" sz="4000" dirty="0"/>
              <a:t>4</a:t>
            </a:r>
            <a:r>
              <a:rPr kumimoji="1" lang="ko-KR" altLang="en-US" sz="4000" dirty="0"/>
              <a:t>가지 방법 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5DBD7-DCD9-4541-97A9-51A518C5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70" y="1701166"/>
            <a:ext cx="9867450" cy="370078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3B6937-EB80-46C9-8033-F4533B3E4676}"/>
              </a:ext>
            </a:extLst>
          </p:cNvPr>
          <p:cNvSpPr/>
          <p:nvPr/>
        </p:nvSpPr>
        <p:spPr>
          <a:xfrm>
            <a:off x="1989270" y="2278091"/>
            <a:ext cx="3165037" cy="58652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37A3AE-4988-48A2-B11C-8BF7A668D861}"/>
              </a:ext>
            </a:extLst>
          </p:cNvPr>
          <p:cNvSpPr/>
          <p:nvPr/>
        </p:nvSpPr>
        <p:spPr>
          <a:xfrm>
            <a:off x="1989270" y="3068553"/>
            <a:ext cx="9435835" cy="58652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AADF99-718A-4D28-B304-E15281499755}"/>
              </a:ext>
            </a:extLst>
          </p:cNvPr>
          <p:cNvSpPr/>
          <p:nvPr/>
        </p:nvSpPr>
        <p:spPr>
          <a:xfrm>
            <a:off x="1989270" y="3796174"/>
            <a:ext cx="9435835" cy="75193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779EE2-347E-4F7B-AE71-4A31C96376E2}"/>
              </a:ext>
            </a:extLst>
          </p:cNvPr>
          <p:cNvSpPr/>
          <p:nvPr/>
        </p:nvSpPr>
        <p:spPr>
          <a:xfrm>
            <a:off x="1989270" y="4653501"/>
            <a:ext cx="9435835" cy="75193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D8B3ED-971F-4595-9C91-4928281E6991}"/>
              </a:ext>
            </a:extLst>
          </p:cNvPr>
          <p:cNvGrpSpPr/>
          <p:nvPr/>
        </p:nvGrpSpPr>
        <p:grpSpPr>
          <a:xfrm>
            <a:off x="175959" y="2285921"/>
            <a:ext cx="1500456" cy="456206"/>
            <a:chOff x="4595544" y="2396286"/>
            <a:chExt cx="1500456" cy="456206"/>
          </a:xfrm>
          <a:solidFill>
            <a:schemeClr val="bg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ED52FC-A971-48E3-AD67-EF0590E7833A}"/>
                </a:ext>
              </a:extLst>
            </p:cNvPr>
            <p:cNvSpPr/>
            <p:nvPr/>
          </p:nvSpPr>
          <p:spPr>
            <a:xfrm>
              <a:off x="4595544" y="2396286"/>
              <a:ext cx="150045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673E6A-84CF-49D0-B327-489FFC77B0EB}"/>
                </a:ext>
              </a:extLst>
            </p:cNvPr>
            <p:cNvSpPr/>
            <p:nvPr/>
          </p:nvSpPr>
          <p:spPr>
            <a:xfrm>
              <a:off x="4744624" y="2448436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kumimoji="1" lang="ko-KR" altLang="en-US" b="1">
                  <a:latin typeface="+mj-ea"/>
                  <a:ea typeface="+mj-ea"/>
                </a:rPr>
                <a:t>필드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CF8678-74AE-4FD0-8722-E908A8E7AF5B}"/>
              </a:ext>
            </a:extLst>
          </p:cNvPr>
          <p:cNvGrpSpPr/>
          <p:nvPr/>
        </p:nvGrpSpPr>
        <p:grpSpPr>
          <a:xfrm>
            <a:off x="175959" y="3068553"/>
            <a:ext cx="1702146" cy="456206"/>
            <a:chOff x="4595544" y="2396286"/>
            <a:chExt cx="1702146" cy="45620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9814C3-4EC5-4A67-B820-3664B926CDF8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773B51-11B4-4102-92D4-FF8DB0030587}"/>
                </a:ext>
              </a:extLst>
            </p:cNvPr>
            <p:cNvSpPr/>
            <p:nvPr/>
          </p:nvSpPr>
          <p:spPr>
            <a:xfrm>
              <a:off x="4595544" y="2448436"/>
              <a:ext cx="16730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수정자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B9C392-8F49-4F37-A25B-0EDAA1168605}"/>
              </a:ext>
            </a:extLst>
          </p:cNvPr>
          <p:cNvGrpSpPr/>
          <p:nvPr/>
        </p:nvGrpSpPr>
        <p:grpSpPr>
          <a:xfrm>
            <a:off x="146817" y="4726671"/>
            <a:ext cx="1702146" cy="456206"/>
            <a:chOff x="4595544" y="2396286"/>
            <a:chExt cx="1702146" cy="45620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6AD563-E6C6-4F40-B8E6-D2FE3761B0FF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F4D68D-76BF-43AD-BD6A-1E75946BF807}"/>
                </a:ext>
              </a:extLst>
            </p:cNvPr>
            <p:cNvSpPr/>
            <p:nvPr/>
          </p:nvSpPr>
          <p:spPr>
            <a:xfrm>
              <a:off x="4595544" y="2448436"/>
              <a:ext cx="1697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메소드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977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EC12E-A244-3EC7-55D2-73D24CCE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62568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@</a:t>
            </a:r>
            <a:r>
              <a:rPr kumimoji="1" lang="en-US" altLang="ko-KR" sz="3600" dirty="0" err="1">
                <a:latin typeface="NanumGothic" panose="020D0604000000000000" pitchFamily="34" charset="-127"/>
              </a:rPr>
              <a:t>ComponentScan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, @</a:t>
            </a:r>
            <a:r>
              <a:rPr kumimoji="1" lang="en-US" altLang="ko-KR" sz="3600" dirty="0" err="1">
                <a:latin typeface="NanumGothic" panose="020D0604000000000000" pitchFamily="34" charset="-127"/>
              </a:rPr>
              <a:t>Autowired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04142-DFA9-25E9-5B4E-DD256F1C7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/>
              <a:t>@</a:t>
            </a:r>
            <a:r>
              <a:rPr kumimoji="1" lang="en-US" altLang="en-US" dirty="0" err="1"/>
              <a:t>ComponentScan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@Component</a:t>
            </a:r>
            <a:r>
              <a:rPr kumimoji="1" lang="ko-KR" altLang="en-US" dirty="0"/>
              <a:t>가 붙은 걸 찾아서 스프링 빈으로 등록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@Configuration</a:t>
            </a:r>
            <a:r>
              <a:rPr kumimoji="1" lang="ko-KR" altLang="en-US" dirty="0"/>
              <a:t>에도 </a:t>
            </a:r>
            <a:r>
              <a:rPr kumimoji="1" lang="en-US" altLang="ko-KR" dirty="0"/>
              <a:t>@Component</a:t>
            </a:r>
            <a:r>
              <a:rPr kumimoji="1" lang="ko-KR" altLang="en-US" dirty="0"/>
              <a:t>가 있음</a:t>
            </a:r>
            <a:endParaRPr kumimoji="1" lang="en-US" altLang="ko-KR" dirty="0"/>
          </a:p>
          <a:p>
            <a:pPr lvl="1"/>
            <a:endParaRPr kumimoji="1" lang="en-US" altLang="en-US" dirty="0"/>
          </a:p>
          <a:p>
            <a:r>
              <a:rPr kumimoji="1" lang="en-US" altLang="en-US" dirty="0"/>
              <a:t>@</a:t>
            </a:r>
            <a:r>
              <a:rPr kumimoji="1" lang="en-US" altLang="en-US" dirty="0" err="1"/>
              <a:t>Autowired</a:t>
            </a:r>
            <a:endParaRPr kumimoji="1" lang="en-US" altLang="en-US" dirty="0"/>
          </a:p>
          <a:p>
            <a:pPr lvl="1"/>
            <a:r>
              <a:rPr kumimoji="1" lang="ko-KR" altLang="en-US" dirty="0"/>
              <a:t>자동으로 의존관계를 주입</a:t>
            </a:r>
            <a:endParaRPr kumimoji="1"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5868-1A87-0A3F-D68D-57E3F7AF035F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567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F20FE-E5B2-DE42-8F29-51236F97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effectLst/>
                <a:latin typeface="Helvetica Neue" panose="02000503000000020004" pitchFamily="2" charset="0"/>
              </a:rPr>
              <a:t>컴포넌트 스캔 기본 대상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2CF80-D2AF-5B0A-4F88-7A4A515B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Component, @Controller, @Service, @Repository, @Configuration</a:t>
            </a:r>
          </a:p>
          <a:p>
            <a:r>
              <a:rPr lang="en" altLang="ko-Kore-KR" sz="2400" dirty="0">
                <a:effectLst/>
              </a:rPr>
              <a:t>@Component: </a:t>
            </a:r>
            <a:r>
              <a:rPr lang="ko-KR" altLang="en-US" sz="2400" dirty="0">
                <a:effectLst/>
              </a:rPr>
              <a:t>컴포넌트 스캔에서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Controller: </a:t>
            </a:r>
            <a:r>
              <a:rPr lang="ko-KR" altLang="en-US" sz="2400" dirty="0">
                <a:effectLst/>
              </a:rPr>
              <a:t>스프링 </a:t>
            </a:r>
            <a:r>
              <a:rPr lang="en" altLang="ko-Kore-KR" sz="2400" dirty="0">
                <a:effectLst/>
              </a:rPr>
              <a:t>MVC Controller</a:t>
            </a:r>
            <a:r>
              <a:rPr lang="ko-KR" altLang="en-US" sz="2400" dirty="0">
                <a:effectLst/>
              </a:rPr>
              <a:t>에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Service: </a:t>
            </a:r>
            <a:r>
              <a:rPr lang="ko-KR" altLang="en-US" sz="2400" dirty="0">
                <a:effectLst/>
              </a:rPr>
              <a:t>스프링 비즈니스 로직에서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Repository: </a:t>
            </a:r>
            <a:r>
              <a:rPr lang="ko-KR" altLang="en-US" sz="2400" dirty="0">
                <a:effectLst/>
              </a:rPr>
              <a:t>스프링 데이터 접근 계층에서 사용</a:t>
            </a:r>
            <a:endParaRPr lang="en-US" altLang="ko-KR" sz="2400" dirty="0">
              <a:effectLst/>
            </a:endParaRP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Configuration: </a:t>
            </a:r>
            <a:r>
              <a:rPr lang="ko-KR" altLang="en-US" sz="2400" dirty="0">
                <a:effectLst/>
              </a:rPr>
              <a:t>스프링 설정 정보에서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EE9CE-5697-59F5-88B3-45DFD6B5AC31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370080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E6451-191D-CFF7-DFED-64D46060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컴포넌트 스캔 옵션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11196-AAB8-D78E-5800-272A54D2B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000" dirty="0"/>
              <a:t>basePackages</a:t>
            </a:r>
            <a:endParaRPr kumimoji="1" lang="en-US" altLang="ko-KR" sz="2000" dirty="0"/>
          </a:p>
          <a:p>
            <a:r>
              <a:rPr kumimoji="1" lang="en" altLang="ko-Kore-KR" sz="2000" dirty="0"/>
              <a:t>basePackageClasses </a:t>
            </a:r>
          </a:p>
          <a:p>
            <a:r>
              <a:rPr kumimoji="1" lang="en" altLang="ko-Kore-KR" sz="2000" dirty="0"/>
              <a:t>includeFilters</a:t>
            </a:r>
            <a:endParaRPr kumimoji="1" lang="en-US" altLang="ko-KR" sz="2000" dirty="0"/>
          </a:p>
          <a:p>
            <a:r>
              <a:rPr kumimoji="1" lang="en" altLang="ko-Kore-KR" sz="2000" dirty="0"/>
              <a:t>excludeFilters 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813C-0B8F-5BCE-68BB-A5E1CBDCC69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060236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A33B-790C-82D1-5D52-BECEA3B7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2.1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" altLang="ko-Kore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정리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F5996-F625-8B6D-5E8C-10CCAA1D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기존 코드 방식</a:t>
            </a:r>
            <a:endParaRPr kumimoji="1" lang="en-US" altLang="ko-KR" sz="2400" dirty="0"/>
          </a:p>
          <a:p>
            <a:r>
              <a:rPr kumimoji="1" lang="en" altLang="ko-Kore-KR" sz="2400" dirty="0"/>
              <a:t>IoC</a:t>
            </a:r>
          </a:p>
          <a:p>
            <a:r>
              <a:rPr kumimoji="1" lang="en" altLang="ko-Kore-KR" sz="2400" dirty="0"/>
              <a:t>IoC Container (</a:t>
            </a:r>
            <a:r>
              <a:rPr kumimoji="1" lang="en" altLang="ko-Kore-KR" sz="2400" dirty="0" err="1"/>
              <a:t>BeanFactory</a:t>
            </a:r>
            <a:r>
              <a:rPr kumimoji="1" lang="en" altLang="ko-Kore-KR" sz="2400" dirty="0"/>
              <a:t>, </a:t>
            </a:r>
            <a:r>
              <a:rPr kumimoji="1" lang="en" altLang="ko-Kore-KR" sz="2400" dirty="0" err="1"/>
              <a:t>ApplicationContext</a:t>
            </a:r>
            <a:r>
              <a:rPr kumimoji="1" lang="en" altLang="ko-Kore-KR" sz="2400" dirty="0"/>
              <a:t>)</a:t>
            </a:r>
          </a:p>
          <a:p>
            <a:r>
              <a:rPr kumimoji="1" lang="en" altLang="ko-Kore-KR" sz="2400" dirty="0"/>
              <a:t>Bean</a:t>
            </a:r>
          </a:p>
          <a:p>
            <a:r>
              <a:rPr kumimoji="1" lang="en" altLang="ko-Kore-KR" sz="2400" dirty="0"/>
              <a:t>Singleton</a:t>
            </a:r>
          </a:p>
          <a:p>
            <a:r>
              <a:rPr kumimoji="1" lang="en" altLang="ko-Kore-KR" sz="2400" dirty="0"/>
              <a:t>DI</a:t>
            </a:r>
          </a:p>
          <a:p>
            <a:r>
              <a:rPr kumimoji="1" lang="en" altLang="ko-Kore-KR" sz="2400" dirty="0"/>
              <a:t>@Configuration</a:t>
            </a:r>
          </a:p>
          <a:p>
            <a:r>
              <a:rPr kumimoji="1" lang="en" altLang="ko-Kore-KR" sz="2400" dirty="0"/>
              <a:t>@Component</a:t>
            </a:r>
          </a:p>
          <a:p>
            <a:r>
              <a:rPr kumimoji="1" lang="en" altLang="ko-Kore-KR" sz="2400" dirty="0"/>
              <a:t>@ComponentScan, @</a:t>
            </a:r>
            <a:r>
              <a:rPr kumimoji="1" lang="en-US" altLang="ko-Kore-KR" sz="2400" dirty="0" err="1"/>
              <a:t>Autowired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9C098-FE2C-B7F9-2B78-5151BF99ED7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0445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2.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핵심 개념 및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MVC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구조 이해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2400" dirty="0">
                <a:latin typeface="NanumGothic" panose="020D0604000000000000" pitchFamily="34" charset="-127"/>
              </a:rPr>
              <a:t>2.1. Spring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핵심 개념 </a:t>
            </a:r>
            <a:r>
              <a:rPr kumimoji="1" lang="en-US" altLang="ko-KR" sz="24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IOC/DI, Container, Bean)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IoC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Inversion of Control)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DI(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Dependency Injection)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개념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Bean, Container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역할과 종류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@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Configuration, @Component, @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ComponentScan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400" b="1" dirty="0">
                <a:latin typeface="NanumGothic" panose="020D0604000000000000" pitchFamily="34" charset="-127"/>
              </a:rPr>
              <a:t>2.2. Spring MVC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아키텍처 상세 설명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요청과 서버의 응답 과정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HandlerMapping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HandlerAdaptor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ViewResolver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37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4000" dirty="0">
                <a:latin typeface="NanumGothic" panose="020D0604000000000000" pitchFamily="34" charset="-127"/>
              </a:rPr>
              <a:t>MVC</a:t>
            </a:r>
            <a:r>
              <a:rPr lang="en" altLang="ko-Kore-KR" sz="4000" dirty="0">
                <a:solidFill>
                  <a:srgbClr val="000000"/>
                </a:solidFill>
                <a:effectLst/>
              </a:rPr>
              <a:t> (Model-View-Controller)</a:t>
            </a:r>
            <a:r>
              <a:rPr kumimoji="1" lang="en" altLang="ko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6178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rgbClr val="000000"/>
                </a:solidFill>
                <a:effectLst/>
              </a:rPr>
              <a:t>MVC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는 소프트웨어 디자인 패턴</a:t>
            </a:r>
            <a:endParaRPr lang="en-US" altLang="ko-KR" sz="20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effectLst/>
              </a:rPr>
              <a:t>Model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과 </a:t>
            </a:r>
            <a:r>
              <a:rPr lang="en" altLang="ko-Kore-KR" sz="2000" b="1" dirty="0">
                <a:solidFill>
                  <a:srgbClr val="000000"/>
                </a:solidFill>
                <a:effectLst/>
              </a:rPr>
              <a:t>View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와 </a:t>
            </a:r>
            <a:r>
              <a:rPr lang="en" altLang="ko-Kore-KR" sz="2000" b="1" dirty="0">
                <a:solidFill>
                  <a:srgbClr val="000000"/>
                </a:solidFill>
                <a:effectLst/>
              </a:rPr>
              <a:t>Controller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를 나눠 놓은 구조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800" dirty="0">
                <a:latin typeface="NanumGothic" panose="020D0604000000000000" pitchFamily="34" charset="-127"/>
              </a:rPr>
              <a:t>M(Model):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 프레젠테이션 계층의 구성요소 정보를 담은 모델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800" dirty="0">
                <a:latin typeface="NanumGothic" panose="020D0604000000000000" pitchFamily="34" charset="-127"/>
              </a:rPr>
              <a:t>V(View): 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화면 출력 로직을 담은 뷰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800" dirty="0">
                <a:latin typeface="NanumGothic" panose="020D0604000000000000" pitchFamily="34" charset="-127"/>
              </a:rPr>
              <a:t>C(</a:t>
            </a:r>
            <a:r>
              <a:rPr kumimoji="1" lang="en" altLang="ko-KR" sz="1800" dirty="0">
                <a:latin typeface="NanumGothic" panose="020D0604000000000000" pitchFamily="34" charset="-127"/>
              </a:rPr>
              <a:t>Controller): 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제어 로직을 담은 컨트롤러</a:t>
            </a:r>
            <a:endParaRPr kumimoji="1" lang="ko-Kore-KR" altLang="en-US" sz="18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111B7E-0E38-F38E-48EA-3BB144592DB7}"/>
              </a:ext>
            </a:extLst>
          </p:cNvPr>
          <p:cNvGrpSpPr/>
          <p:nvPr/>
        </p:nvGrpSpPr>
        <p:grpSpPr>
          <a:xfrm>
            <a:off x="6561087" y="1939925"/>
            <a:ext cx="4627613" cy="3521075"/>
            <a:chOff x="6599187" y="1825625"/>
            <a:chExt cx="4754613" cy="352427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1F16CB-1D87-BAAF-2D18-DAF45CE8EA6E}"/>
                </a:ext>
              </a:extLst>
            </p:cNvPr>
            <p:cNvSpPr/>
            <p:nvPr/>
          </p:nvSpPr>
          <p:spPr>
            <a:xfrm>
              <a:off x="6778900" y="2209219"/>
              <a:ext cx="2755727" cy="69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2B75D-8548-FB55-1945-5DC3103165DE}"/>
                </a:ext>
              </a:extLst>
            </p:cNvPr>
            <p:cNvSpPr txBox="1"/>
            <p:nvPr/>
          </p:nvSpPr>
          <p:spPr>
            <a:xfrm>
              <a:off x="7157812" y="2370138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atin typeface="NanumGothic" panose="020D0604000000000000" pitchFamily="34" charset="-127"/>
                </a:rPr>
                <a:t>비즈니스 로직</a:t>
              </a:r>
              <a:endParaRPr lang="ko-Kore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A717E2-551B-099C-FF05-8EDBF55A7322}"/>
                </a:ext>
              </a:extLst>
            </p:cNvPr>
            <p:cNvSpPr/>
            <p:nvPr/>
          </p:nvSpPr>
          <p:spPr>
            <a:xfrm>
              <a:off x="6778900" y="4658725"/>
              <a:ext cx="2755727" cy="69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A71832-F79B-DEF0-D21A-E2F7AC7F407D}"/>
                </a:ext>
              </a:extLst>
            </p:cNvPr>
            <p:cNvSpPr txBox="1"/>
            <p:nvPr/>
          </p:nvSpPr>
          <p:spPr>
            <a:xfrm>
              <a:off x="7157812" y="4819644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atin typeface="NanumGothic" panose="020D0604000000000000" pitchFamily="34" charset="-127"/>
                </a:rPr>
                <a:t>뷰 로직</a:t>
              </a:r>
              <a:endParaRPr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D8601-8334-E015-BC2F-25D94479BABC}"/>
                </a:ext>
              </a:extLst>
            </p:cNvPr>
            <p:cNvSpPr txBox="1"/>
            <p:nvPr/>
          </p:nvSpPr>
          <p:spPr>
            <a:xfrm>
              <a:off x="6599187" y="1825625"/>
              <a:ext cx="139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</a:rPr>
                <a:t>Controller</a:t>
              </a:r>
              <a:endParaRPr lang="ko-Kore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23CFC58-DB22-CE43-9AD7-286B29639B2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8156764" y="2900389"/>
              <a:ext cx="0" cy="1758336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204F840-EC28-5325-34EB-0FE3C3116035}"/>
                </a:ext>
              </a:extLst>
            </p:cNvPr>
            <p:cNvGrpSpPr/>
            <p:nvPr/>
          </p:nvGrpSpPr>
          <p:grpSpPr>
            <a:xfrm>
              <a:off x="10150374" y="3433972"/>
              <a:ext cx="1203426" cy="691170"/>
              <a:chOff x="6530468" y="3349637"/>
              <a:chExt cx="1203426" cy="69117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E9E3BBF-0987-ECBD-9904-7CB7DF60F771}"/>
                  </a:ext>
                </a:extLst>
              </p:cNvPr>
              <p:cNvSpPr/>
              <p:nvPr/>
            </p:nvSpPr>
            <p:spPr>
              <a:xfrm>
                <a:off x="6530468" y="3349637"/>
                <a:ext cx="1203426" cy="69117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C4356D-96B3-3B06-B313-240A28FD51D9}"/>
                  </a:ext>
                </a:extLst>
              </p:cNvPr>
              <p:cNvSpPr txBox="1"/>
              <p:nvPr/>
            </p:nvSpPr>
            <p:spPr>
              <a:xfrm>
                <a:off x="6615249" y="3508283"/>
                <a:ext cx="110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NanumGothic" panose="020D0604000000000000" pitchFamily="34" charset="-127"/>
                  </a:rPr>
                  <a:t>Model</a:t>
                </a:r>
                <a:endParaRPr lang="ko-Kore-KR" altLang="en-US" b="1" dirty="0"/>
              </a:p>
            </p:txBody>
          </p:sp>
        </p:grp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54F0240A-4D59-35D6-7812-48B660399336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9534627" y="2554804"/>
              <a:ext cx="1217460" cy="879168"/>
            </a:xfrm>
            <a:prstGeom prst="bentConnector2">
              <a:avLst/>
            </a:prstGeom>
            <a:ln w="190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49FB3EF9-F050-B414-3521-00B85F3D57DE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 flipV="1">
              <a:off x="9534627" y="4125142"/>
              <a:ext cx="1217460" cy="879168"/>
            </a:xfrm>
            <a:prstGeom prst="bentConnector2">
              <a:avLst/>
            </a:prstGeom>
            <a:ln w="190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138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4000" dirty="0" err="1">
                <a:latin typeface="NanumGothic" panose="020D0604000000000000" pitchFamily="34" charset="-127"/>
              </a:rPr>
              <a:t>FrontController</a:t>
            </a:r>
            <a:r>
              <a:rPr kumimoji="1" lang="en" altLang="ko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패턴	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170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아키텍쳐는 보통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프론트 컨트롤러 패턴과 함께 사용됨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프론트 컨트롤러 패턴은 중앙 집중형 컨트롤러를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프레젠테이션 계층의 제일 앞에 둬서 서버로 들어오는 모든 요청을 먼저 받아서 처리하게 만듦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프론트 컨트롤러는 클라이언트가 보낸 요청을 받아서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공통적인 작업을 먼저 수행한 후에 적절한 세부 컨트롤러로 작업을 위임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해주고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클라이언트에게 보낼 뷰를 선택해서 최종 결과를 생성하는 등의 작업을 수행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예외가 발생했을 때 이를 일관된 방식으로 처리하는 것도 프론트 컨트롤러의 역할</a:t>
            </a:r>
          </a:p>
          <a:p>
            <a:pPr>
              <a:lnSpc>
                <a:spcPct val="150000"/>
              </a:lnSpc>
            </a:pPr>
            <a:endParaRPr kumimoji="1" lang="ko-KR" altLang="en-US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15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프링과 스프링부트(Spring Boot)ㅣ정의, 특징, 사용 이유, 생성 방법">
            <a:hlinkClick r:id="rId3"/>
            <a:extLst>
              <a:ext uri="{FF2B5EF4-FFF2-40B4-BE49-F238E27FC236}">
                <a16:creationId xmlns:a16="http://schemas.microsoft.com/office/drawing/2014/main" id="{2D107C00-8EEC-3963-AEE5-1E3485B9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58" y="1046116"/>
            <a:ext cx="10091283" cy="476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B5E45-BF9F-8332-1761-32A95AB0B040}"/>
              </a:ext>
            </a:extLst>
          </p:cNvPr>
          <p:cNvSpPr txBox="1"/>
          <p:nvPr/>
        </p:nvSpPr>
        <p:spPr>
          <a:xfrm>
            <a:off x="9757505" y="6440394"/>
            <a:ext cx="2264166" cy="28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</p:txBody>
      </p:sp>
    </p:spTree>
    <p:extLst>
      <p:ext uri="{BB962C8B-B14F-4D97-AF65-F5344CB8AC3E}">
        <p14:creationId xmlns:p14="http://schemas.microsoft.com/office/powerpoint/2010/main" val="1500516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NanumGothic" panose="020D0604000000000000" pitchFamily="34" charset="-127"/>
              </a:rPr>
              <a:t>브라우저나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요청을 받아 응답하는 과정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156" name="그룹 4155">
            <a:extLst>
              <a:ext uri="{FF2B5EF4-FFF2-40B4-BE49-F238E27FC236}">
                <a16:creationId xmlns:a16="http://schemas.microsoft.com/office/drawing/2014/main" id="{E88452B5-1CCC-9771-3097-19A8E2A8703A}"/>
              </a:ext>
            </a:extLst>
          </p:cNvPr>
          <p:cNvGrpSpPr/>
          <p:nvPr/>
        </p:nvGrpSpPr>
        <p:grpSpPr>
          <a:xfrm>
            <a:off x="1079326" y="1690688"/>
            <a:ext cx="10033348" cy="4584852"/>
            <a:chOff x="1079326" y="1690688"/>
            <a:chExt cx="10033348" cy="4584852"/>
          </a:xfrm>
        </p:grpSpPr>
        <p:sp>
          <p:nvSpPr>
            <p:cNvPr id="4153" name="직사각형 4152">
              <a:extLst>
                <a:ext uri="{FF2B5EF4-FFF2-40B4-BE49-F238E27FC236}">
                  <a16:creationId xmlns:a16="http://schemas.microsoft.com/office/drawing/2014/main" id="{340FC1D8-5D5C-BC0D-CD44-FED9F37A9E2D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39" name="직선 화살표 연결선 4138">
              <a:extLst>
                <a:ext uri="{FF2B5EF4-FFF2-40B4-BE49-F238E27FC236}">
                  <a16:creationId xmlns:a16="http://schemas.microsoft.com/office/drawing/2014/main" id="{F97F637E-D8BF-F40C-DD09-9C285F8D497B}"/>
                </a:ext>
              </a:extLst>
            </p:cNvPr>
            <p:cNvCxnSpPr>
              <a:cxnSpLocks/>
              <a:endCxn id="4104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8" name="직선 화살표 연결선 4147">
              <a:extLst>
                <a:ext uri="{FF2B5EF4-FFF2-40B4-BE49-F238E27FC236}">
                  <a16:creationId xmlns:a16="http://schemas.microsoft.com/office/drawing/2014/main" id="{D4A332AD-A279-178E-C64D-E2B6ECE45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0FC0B-2CC0-6B79-404E-C03D0569097B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A482E7-AEE0-9580-EA5C-2A371E72611C}"/>
                </a:ext>
              </a:extLst>
            </p:cNvPr>
            <p:cNvSpPr txBox="1"/>
            <p:nvPr/>
          </p:nvSpPr>
          <p:spPr>
            <a:xfrm>
              <a:off x="4044864" y="2193366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DA802-1BBD-72ED-1B3E-8C2D51D8FBF8}"/>
                </a:ext>
              </a:extLst>
            </p:cNvPr>
            <p:cNvSpPr txBox="1"/>
            <p:nvPr/>
          </p:nvSpPr>
          <p:spPr>
            <a:xfrm>
              <a:off x="4044863" y="2791829"/>
              <a:ext cx="21105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b="1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DispatcherServlet</a:t>
              </a:r>
              <a:endParaRPr lang="ko-Kore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CAAECB-4FD4-23E2-34B0-EEB6B731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3F0CCA-03AC-672F-A813-47D23324DA4B}"/>
                </a:ext>
              </a:extLst>
            </p:cNvPr>
            <p:cNvSpPr txBox="1"/>
            <p:nvPr/>
          </p:nvSpPr>
          <p:spPr>
            <a:xfrm>
              <a:off x="4119783" y="5583821"/>
              <a:ext cx="2010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그룹 272">
              <a:extLst>
                <a:ext uri="{FF2B5EF4-FFF2-40B4-BE49-F238E27FC236}">
                  <a16:creationId xmlns:a16="http://schemas.microsoft.com/office/drawing/2014/main" id="{BAF3E99C-AC1C-E03D-70E1-F418F59D681B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43" name="Rectangle 110">
                <a:extLst>
                  <a:ext uri="{FF2B5EF4-FFF2-40B4-BE49-F238E27FC236}">
                    <a16:creationId xmlns:a16="http://schemas.microsoft.com/office/drawing/2014/main" id="{DBBD2CF9-8E44-8C89-40A0-5F4877AB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Line 111">
                <a:extLst>
                  <a:ext uri="{FF2B5EF4-FFF2-40B4-BE49-F238E27FC236}">
                    <a16:creationId xmlns:a16="http://schemas.microsoft.com/office/drawing/2014/main" id="{7F7063D9-B6C3-70BA-1FB0-698F7BF66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Line 112">
                <a:extLst>
                  <a:ext uri="{FF2B5EF4-FFF2-40B4-BE49-F238E27FC236}">
                    <a16:creationId xmlns:a16="http://schemas.microsoft.com/office/drawing/2014/main" id="{FBBF4081-D652-C6EE-18F5-395621BB6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Line 113">
                <a:extLst>
                  <a:ext uri="{FF2B5EF4-FFF2-40B4-BE49-F238E27FC236}">
                    <a16:creationId xmlns:a16="http://schemas.microsoft.com/office/drawing/2014/main" id="{FB295E8D-F004-9C0E-03B3-55782901F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Line 114">
                <a:extLst>
                  <a:ext uri="{FF2B5EF4-FFF2-40B4-BE49-F238E27FC236}">
                    <a16:creationId xmlns:a16="http://schemas.microsoft.com/office/drawing/2014/main" id="{2F5DB7C8-392B-872F-C95A-8A5F9E949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F5DF854-8693-3BC4-42A4-C0CBC63CF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70DED-5420-CE33-CE6E-1A4CFC945A8D}"/>
                </a:ext>
              </a:extLst>
            </p:cNvPr>
            <p:cNvSpPr txBox="1"/>
            <p:nvPr/>
          </p:nvSpPr>
          <p:spPr>
            <a:xfrm>
              <a:off x="1696264" y="2249238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52622F0-A23A-3292-714F-99B9E4420C3B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428655-A60F-28AF-B9D2-3289878070B9}"/>
                </a:ext>
              </a:extLst>
            </p:cNvPr>
            <p:cNvSpPr txBox="1"/>
            <p:nvPr/>
          </p:nvSpPr>
          <p:spPr>
            <a:xfrm>
              <a:off x="1696264" y="3041087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6D1B6BA7-06E3-AD21-673B-F0C000E1B31D}"/>
                </a:ext>
              </a:extLst>
            </p:cNvPr>
            <p:cNvSpPr txBox="1"/>
            <p:nvPr/>
          </p:nvSpPr>
          <p:spPr>
            <a:xfrm>
              <a:off x="8261760" y="3048953"/>
              <a:ext cx="2352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100" name="그룹 341">
              <a:extLst>
                <a:ext uri="{FF2B5EF4-FFF2-40B4-BE49-F238E27FC236}">
                  <a16:creationId xmlns:a16="http://schemas.microsoft.com/office/drawing/2014/main" id="{EC7A6502-498A-60C3-53ED-D4938285399D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4101" name="Freeform 210">
                <a:extLst>
                  <a:ext uri="{FF2B5EF4-FFF2-40B4-BE49-F238E27FC236}">
                    <a16:creationId xmlns:a16="http://schemas.microsoft.com/office/drawing/2014/main" id="{B1541560-62A2-AD95-80A0-C9473812F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2" name="Freeform 211">
                <a:extLst>
                  <a:ext uri="{FF2B5EF4-FFF2-40B4-BE49-F238E27FC236}">
                    <a16:creationId xmlns:a16="http://schemas.microsoft.com/office/drawing/2014/main" id="{375F1D73-C2B0-B3A5-6D9B-0C3FCF087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03" name="그룹 272">
              <a:extLst>
                <a:ext uri="{FF2B5EF4-FFF2-40B4-BE49-F238E27FC236}">
                  <a16:creationId xmlns:a16="http://schemas.microsoft.com/office/drawing/2014/main" id="{3A5685FE-C180-6C30-6266-5B9A0807758F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4104" name="Rectangle 110">
                <a:extLst>
                  <a:ext uri="{FF2B5EF4-FFF2-40B4-BE49-F238E27FC236}">
                    <a16:creationId xmlns:a16="http://schemas.microsoft.com/office/drawing/2014/main" id="{29CBE45C-B103-D6B1-41A2-0072AFA1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5" name="Line 111">
                <a:extLst>
                  <a:ext uri="{FF2B5EF4-FFF2-40B4-BE49-F238E27FC236}">
                    <a16:creationId xmlns:a16="http://schemas.microsoft.com/office/drawing/2014/main" id="{576B7D38-F314-224D-38A3-868A444EC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6" name="Line 112">
                <a:extLst>
                  <a:ext uri="{FF2B5EF4-FFF2-40B4-BE49-F238E27FC236}">
                    <a16:creationId xmlns:a16="http://schemas.microsoft.com/office/drawing/2014/main" id="{2B1A047B-922D-438C-0CD1-F775E37BE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7" name="Line 113">
                <a:extLst>
                  <a:ext uri="{FF2B5EF4-FFF2-40B4-BE49-F238E27FC236}">
                    <a16:creationId xmlns:a16="http://schemas.microsoft.com/office/drawing/2014/main" id="{BA067827-8200-5006-4A25-9F910C9C8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8" name="Line 114">
                <a:extLst>
                  <a:ext uri="{FF2B5EF4-FFF2-40B4-BE49-F238E27FC236}">
                    <a16:creationId xmlns:a16="http://schemas.microsoft.com/office/drawing/2014/main" id="{E69B9961-E10F-E57B-6D61-69BD01710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09" name="그룹 341">
              <a:extLst>
                <a:ext uri="{FF2B5EF4-FFF2-40B4-BE49-F238E27FC236}">
                  <a16:creationId xmlns:a16="http://schemas.microsoft.com/office/drawing/2014/main" id="{22B70535-068F-6EBF-9603-D9D2E3475C44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4111" name="Freeform 211">
                <a:extLst>
                  <a:ext uri="{FF2B5EF4-FFF2-40B4-BE49-F238E27FC236}">
                    <a16:creationId xmlns:a16="http://schemas.microsoft.com/office/drawing/2014/main" id="{A8BC0042-0E69-A4E9-763E-D0A5059CD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0" name="Freeform 210">
                <a:extLst>
                  <a:ext uri="{FF2B5EF4-FFF2-40B4-BE49-F238E27FC236}">
                    <a16:creationId xmlns:a16="http://schemas.microsoft.com/office/drawing/2014/main" id="{8EA07DA6-EFA4-407B-A684-B9B48058D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5DF92FBE-8914-19E5-AC6D-0A636F45B31E}"/>
                </a:ext>
              </a:extLst>
            </p:cNvPr>
            <p:cNvSpPr txBox="1"/>
            <p:nvPr/>
          </p:nvSpPr>
          <p:spPr>
            <a:xfrm>
              <a:off x="8921525" y="5558742"/>
              <a:ext cx="1061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(M)</a:t>
              </a:r>
              <a:endParaRPr lang="ko-Kore-KR" altLang="en-US" dirty="0"/>
            </a:p>
          </p:txBody>
        </p:sp>
        <p:cxnSp>
          <p:nvCxnSpPr>
            <p:cNvPr id="4116" name="직선 화살표 연결선 4115">
              <a:extLst>
                <a:ext uri="{FF2B5EF4-FFF2-40B4-BE49-F238E27FC236}">
                  <a16:creationId xmlns:a16="http://schemas.microsoft.com/office/drawing/2014/main" id="{6614AFCF-69D7-44AC-3EF2-CABE4BD7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7" name="TextBox 4116">
              <a:extLst>
                <a:ext uri="{FF2B5EF4-FFF2-40B4-BE49-F238E27FC236}">
                  <a16:creationId xmlns:a16="http://schemas.microsoft.com/office/drawing/2014/main" id="{D008EA2E-AA44-9341-4A5B-7BFFC3E082B2}"/>
                </a:ext>
              </a:extLst>
            </p:cNvPr>
            <p:cNvSpPr txBox="1"/>
            <p:nvPr/>
          </p:nvSpPr>
          <p:spPr>
            <a:xfrm>
              <a:off x="6597353" y="2238985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4118" name="직선 화살표 연결선 4117">
              <a:extLst>
                <a:ext uri="{FF2B5EF4-FFF2-40B4-BE49-F238E27FC236}">
                  <a16:creationId xmlns:a16="http://schemas.microsoft.com/office/drawing/2014/main" id="{313960F2-FCA6-0B74-6FEC-192650AE8C05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9" name="TextBox 4118">
              <a:extLst>
                <a:ext uri="{FF2B5EF4-FFF2-40B4-BE49-F238E27FC236}">
                  <a16:creationId xmlns:a16="http://schemas.microsoft.com/office/drawing/2014/main" id="{1792676E-58BF-ED49-63E4-1CA8CB07C1BF}"/>
                </a:ext>
              </a:extLst>
            </p:cNvPr>
            <p:cNvSpPr txBox="1"/>
            <p:nvPr/>
          </p:nvSpPr>
          <p:spPr>
            <a:xfrm>
              <a:off x="6582301" y="3008964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4120" name="그룹 272">
              <a:extLst>
                <a:ext uri="{FF2B5EF4-FFF2-40B4-BE49-F238E27FC236}">
                  <a16:creationId xmlns:a16="http://schemas.microsoft.com/office/drawing/2014/main" id="{1F284558-18A5-BE28-6439-C20F5ACE9847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121" name="Rectangle 110">
                <a:extLst>
                  <a:ext uri="{FF2B5EF4-FFF2-40B4-BE49-F238E27FC236}">
                    <a16:creationId xmlns:a16="http://schemas.microsoft.com/office/drawing/2014/main" id="{6270733B-9E27-239C-FCBF-6ED643584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2" name="Line 111">
                <a:extLst>
                  <a:ext uri="{FF2B5EF4-FFF2-40B4-BE49-F238E27FC236}">
                    <a16:creationId xmlns:a16="http://schemas.microsoft.com/office/drawing/2014/main" id="{111D828A-E911-F4EE-5453-FA33B6DFB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3" name="Line 112">
                <a:extLst>
                  <a:ext uri="{FF2B5EF4-FFF2-40B4-BE49-F238E27FC236}">
                    <a16:creationId xmlns:a16="http://schemas.microsoft.com/office/drawing/2014/main" id="{BB376D79-8BFE-FDBA-0687-B31892F0C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4" name="Line 113">
                <a:extLst>
                  <a:ext uri="{FF2B5EF4-FFF2-40B4-BE49-F238E27FC236}">
                    <a16:creationId xmlns:a16="http://schemas.microsoft.com/office/drawing/2014/main" id="{C87811F5-BFED-3B85-C462-D6EF83537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5" name="Line 114">
                <a:extLst>
                  <a:ext uri="{FF2B5EF4-FFF2-40B4-BE49-F238E27FC236}">
                    <a16:creationId xmlns:a16="http://schemas.microsoft.com/office/drawing/2014/main" id="{3475441E-19B8-D7D0-0BF4-CC937F221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26" name="그룹 272">
              <a:extLst>
                <a:ext uri="{FF2B5EF4-FFF2-40B4-BE49-F238E27FC236}">
                  <a16:creationId xmlns:a16="http://schemas.microsoft.com/office/drawing/2014/main" id="{53D1CE12-355A-7986-A0FB-8E3FE506D90E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127" name="Rectangle 110">
                <a:extLst>
                  <a:ext uri="{FF2B5EF4-FFF2-40B4-BE49-F238E27FC236}">
                    <a16:creationId xmlns:a16="http://schemas.microsoft.com/office/drawing/2014/main" id="{3F2C119A-A51E-FB25-8A71-DBA49A00F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8" name="Line 111">
                <a:extLst>
                  <a:ext uri="{FF2B5EF4-FFF2-40B4-BE49-F238E27FC236}">
                    <a16:creationId xmlns:a16="http://schemas.microsoft.com/office/drawing/2014/main" id="{6BD1CBEF-CF54-8833-9A52-A07D1ABFC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9" name="Line 112">
                <a:extLst>
                  <a:ext uri="{FF2B5EF4-FFF2-40B4-BE49-F238E27FC236}">
                    <a16:creationId xmlns:a16="http://schemas.microsoft.com/office/drawing/2014/main" id="{251B903E-58BC-92DC-707F-74EAAD420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0" name="Line 113">
                <a:extLst>
                  <a:ext uri="{FF2B5EF4-FFF2-40B4-BE49-F238E27FC236}">
                    <a16:creationId xmlns:a16="http://schemas.microsoft.com/office/drawing/2014/main" id="{FBA16C3F-65F9-A36F-3090-421010E4B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1" name="Line 114">
                <a:extLst>
                  <a:ext uri="{FF2B5EF4-FFF2-40B4-BE49-F238E27FC236}">
                    <a16:creationId xmlns:a16="http://schemas.microsoft.com/office/drawing/2014/main" id="{51FA7378-E21B-17A6-824C-81118C316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32" name="그룹 272">
              <a:extLst>
                <a:ext uri="{FF2B5EF4-FFF2-40B4-BE49-F238E27FC236}">
                  <a16:creationId xmlns:a16="http://schemas.microsoft.com/office/drawing/2014/main" id="{5743A904-8067-F24C-5CE8-6445228FAC7E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4133" name="Rectangle 110">
                <a:extLst>
                  <a:ext uri="{FF2B5EF4-FFF2-40B4-BE49-F238E27FC236}">
                    <a16:creationId xmlns:a16="http://schemas.microsoft.com/office/drawing/2014/main" id="{7E4A1370-8F89-55EF-3739-EA3A70DA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4" name="Line 111">
                <a:extLst>
                  <a:ext uri="{FF2B5EF4-FFF2-40B4-BE49-F238E27FC236}">
                    <a16:creationId xmlns:a16="http://schemas.microsoft.com/office/drawing/2014/main" id="{1DFED7E0-1F22-525F-9C37-2E768015E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5" name="Line 112">
                <a:extLst>
                  <a:ext uri="{FF2B5EF4-FFF2-40B4-BE49-F238E27FC236}">
                    <a16:creationId xmlns:a16="http://schemas.microsoft.com/office/drawing/2014/main" id="{281C2397-69B5-BFEB-0B7E-4929D47AB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6" name="Line 113">
                <a:extLst>
                  <a:ext uri="{FF2B5EF4-FFF2-40B4-BE49-F238E27FC236}">
                    <a16:creationId xmlns:a16="http://schemas.microsoft.com/office/drawing/2014/main" id="{A3A8A2D7-DD12-15F1-DC71-E41E3D06C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7" name="Line 114">
                <a:extLst>
                  <a:ext uri="{FF2B5EF4-FFF2-40B4-BE49-F238E27FC236}">
                    <a16:creationId xmlns:a16="http://schemas.microsoft.com/office/drawing/2014/main" id="{BD6DBDE5-77C1-EC1F-F470-F66A0307B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40" name="TextBox 4139">
              <a:extLst>
                <a:ext uri="{FF2B5EF4-FFF2-40B4-BE49-F238E27FC236}">
                  <a16:creationId xmlns:a16="http://schemas.microsoft.com/office/drawing/2014/main" id="{856A5686-51DC-9722-0647-5CE3EDC63DEA}"/>
                </a:ext>
              </a:extLst>
            </p:cNvPr>
            <p:cNvSpPr txBox="1"/>
            <p:nvPr/>
          </p:nvSpPr>
          <p:spPr>
            <a:xfrm>
              <a:off x="6269010" y="4504053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4141" name="직선 화살표 연결선 4140">
              <a:extLst>
                <a:ext uri="{FF2B5EF4-FFF2-40B4-BE49-F238E27FC236}">
                  <a16:creationId xmlns:a16="http://schemas.microsoft.com/office/drawing/2014/main" id="{9C872B51-BE95-407B-6886-C83A0D735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4" name="직선 화살표 연결선 4143">
              <a:extLst>
                <a:ext uri="{FF2B5EF4-FFF2-40B4-BE49-F238E27FC236}">
                  <a16:creationId xmlns:a16="http://schemas.microsoft.com/office/drawing/2014/main" id="{9219B453-91AF-8CE3-76CF-C0642E758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5" name="TextBox 4144">
              <a:extLst>
                <a:ext uri="{FF2B5EF4-FFF2-40B4-BE49-F238E27FC236}">
                  <a16:creationId xmlns:a16="http://schemas.microsoft.com/office/drawing/2014/main" id="{341FE9E0-37D8-ACA8-AB8B-3DF4631899AD}"/>
                </a:ext>
              </a:extLst>
            </p:cNvPr>
            <p:cNvSpPr txBox="1"/>
            <p:nvPr/>
          </p:nvSpPr>
          <p:spPr>
            <a:xfrm>
              <a:off x="3416314" y="3530493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46" name="TextBox 4145">
              <a:extLst>
                <a:ext uri="{FF2B5EF4-FFF2-40B4-BE49-F238E27FC236}">
                  <a16:creationId xmlns:a16="http://schemas.microsoft.com/office/drawing/2014/main" id="{E8812213-BCC7-46A3-F32F-AE7C4A5ECFE7}"/>
                </a:ext>
              </a:extLst>
            </p:cNvPr>
            <p:cNvSpPr txBox="1"/>
            <p:nvPr/>
          </p:nvSpPr>
          <p:spPr>
            <a:xfrm>
              <a:off x="4920866" y="3544194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50" name="TextBox 4149">
              <a:extLst>
                <a:ext uri="{FF2B5EF4-FFF2-40B4-BE49-F238E27FC236}">
                  <a16:creationId xmlns:a16="http://schemas.microsoft.com/office/drawing/2014/main" id="{C2EDF418-9E1A-50F1-66D3-DBA88F5ED1B5}"/>
                </a:ext>
              </a:extLst>
            </p:cNvPr>
            <p:cNvSpPr txBox="1"/>
            <p:nvPr/>
          </p:nvSpPr>
          <p:spPr>
            <a:xfrm>
              <a:off x="9376876" y="3668265"/>
              <a:ext cx="1061762" cy="369332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(3)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597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(1) 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의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 접수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브라우저나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요청이 스프링의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에 할당된 것이라면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요청정보를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에게 전달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은 모든 요청에 대해 공통적으로 진행해야 하는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전처리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작업이 있다면 이를 수행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보안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파라미터 조작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인코딩 등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CE1D7D-5567-9BB2-8A21-C5D841EAD023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36E0A7-EC90-DBBD-3690-113627D43F1D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E522A2F-D48B-466D-80F1-54F24E66FF07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88F3BE8-4A72-FCAF-FC5F-DCBB9FA1B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84ADF7-8E0A-9CE2-AEDC-33D82D46912C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FA9EDD-5205-A56A-893C-91B84CB91C7F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0E3A2-F0F8-5E9C-9792-3B922F145411}"/>
                </a:ext>
              </a:extLst>
            </p:cNvPr>
            <p:cNvSpPr txBox="1"/>
            <p:nvPr/>
          </p:nvSpPr>
          <p:spPr>
            <a:xfrm>
              <a:off x="4044865" y="2791827"/>
              <a:ext cx="2216029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b="1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DispatcherServlet</a:t>
              </a:r>
              <a:endParaRPr lang="ko-Kore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0A128B-C2E1-F0BF-A3C5-29E900C3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5A1C45-F78C-5889-F8A6-A02CE5E0A04C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272">
              <a:extLst>
                <a:ext uri="{FF2B5EF4-FFF2-40B4-BE49-F238E27FC236}">
                  <a16:creationId xmlns:a16="http://schemas.microsoft.com/office/drawing/2014/main" id="{ECFFEAD9-0AF6-64B1-90CD-1D986261DA88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1" name="Rectangle 110">
                <a:extLst>
                  <a:ext uri="{FF2B5EF4-FFF2-40B4-BE49-F238E27FC236}">
                    <a16:creationId xmlns:a16="http://schemas.microsoft.com/office/drawing/2014/main" id="{5D9C876F-FE94-B98C-3680-3ECFF2CE1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Line 111">
                <a:extLst>
                  <a:ext uri="{FF2B5EF4-FFF2-40B4-BE49-F238E27FC236}">
                    <a16:creationId xmlns:a16="http://schemas.microsoft.com/office/drawing/2014/main" id="{0B71565B-41E5-889F-D309-6E897074E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3" name="Line 112">
                <a:extLst>
                  <a:ext uri="{FF2B5EF4-FFF2-40B4-BE49-F238E27FC236}">
                    <a16:creationId xmlns:a16="http://schemas.microsoft.com/office/drawing/2014/main" id="{A1A1485C-8ADE-491E-1A34-A3E9D852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3">
                <a:extLst>
                  <a:ext uri="{FF2B5EF4-FFF2-40B4-BE49-F238E27FC236}">
                    <a16:creationId xmlns:a16="http://schemas.microsoft.com/office/drawing/2014/main" id="{92A5D8AB-2D46-532B-26C5-FDF87246F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4">
                <a:extLst>
                  <a:ext uri="{FF2B5EF4-FFF2-40B4-BE49-F238E27FC236}">
                    <a16:creationId xmlns:a16="http://schemas.microsoft.com/office/drawing/2014/main" id="{1C38BE6D-2A4C-476E-EE7F-CAB39DC29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EEB3F53-969B-CF52-B0E9-E1E02345D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A3160F-3AEE-93A9-7C3F-59C92A660503}"/>
                </a:ext>
              </a:extLst>
            </p:cNvPr>
            <p:cNvSpPr txBox="1"/>
            <p:nvPr/>
          </p:nvSpPr>
          <p:spPr>
            <a:xfrm>
              <a:off x="1477084" y="2249237"/>
              <a:ext cx="1911289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C96D69D-A00F-39A3-17F5-FEF2C9A14707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5945-1B37-D668-68D5-3194CB003BEF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9FC229-39DD-0486-0305-F02416FC2396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그룹 341">
              <a:extLst>
                <a:ext uri="{FF2B5EF4-FFF2-40B4-BE49-F238E27FC236}">
                  <a16:creationId xmlns:a16="http://schemas.microsoft.com/office/drawing/2014/main" id="{539C96E0-D6DD-3DF6-6D37-842235BE7865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59" name="Freeform 210">
                <a:extLst>
                  <a:ext uri="{FF2B5EF4-FFF2-40B4-BE49-F238E27FC236}">
                    <a16:creationId xmlns:a16="http://schemas.microsoft.com/office/drawing/2014/main" id="{60D8BD4B-E074-62AB-8BCE-6344529BD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Freeform 211">
                <a:extLst>
                  <a:ext uri="{FF2B5EF4-FFF2-40B4-BE49-F238E27FC236}">
                    <a16:creationId xmlns:a16="http://schemas.microsoft.com/office/drawing/2014/main" id="{CD080C07-51E8-A1DD-D54E-17FADF8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1" name="그룹 272">
              <a:extLst>
                <a:ext uri="{FF2B5EF4-FFF2-40B4-BE49-F238E27FC236}">
                  <a16:creationId xmlns:a16="http://schemas.microsoft.com/office/drawing/2014/main" id="{EF633ABD-D4B1-4D54-0B95-22FF2663DE22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4" name="Rectangle 110">
                <a:extLst>
                  <a:ext uri="{FF2B5EF4-FFF2-40B4-BE49-F238E27FC236}">
                    <a16:creationId xmlns:a16="http://schemas.microsoft.com/office/drawing/2014/main" id="{C3852244-725A-16DF-62F6-7936578B2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Line 111">
                <a:extLst>
                  <a:ext uri="{FF2B5EF4-FFF2-40B4-BE49-F238E27FC236}">
                    <a16:creationId xmlns:a16="http://schemas.microsoft.com/office/drawing/2014/main" id="{8684FED8-B4BD-1EB9-7082-7DF4F7FE6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6" name="Line 112">
                <a:extLst>
                  <a:ext uri="{FF2B5EF4-FFF2-40B4-BE49-F238E27FC236}">
                    <a16:creationId xmlns:a16="http://schemas.microsoft.com/office/drawing/2014/main" id="{A09788BD-A60D-2D29-F67E-A1E69741C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3">
                <a:extLst>
                  <a:ext uri="{FF2B5EF4-FFF2-40B4-BE49-F238E27FC236}">
                    <a16:creationId xmlns:a16="http://schemas.microsoft.com/office/drawing/2014/main" id="{855C8612-E3DA-FEBD-C74F-E076202A7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4">
                <a:extLst>
                  <a:ext uri="{FF2B5EF4-FFF2-40B4-BE49-F238E27FC236}">
                    <a16:creationId xmlns:a16="http://schemas.microsoft.com/office/drawing/2014/main" id="{5F3A153C-5C5C-BF4A-8CC7-B3633C0A7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A41C9F78-B44F-7F34-F7A1-F4441216A0F2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2" name="Freeform 211">
                <a:extLst>
                  <a:ext uri="{FF2B5EF4-FFF2-40B4-BE49-F238E27FC236}">
                    <a16:creationId xmlns:a16="http://schemas.microsoft.com/office/drawing/2014/main" id="{202AF25D-EDEC-917E-DFFC-09A2A3690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Freeform 210">
                <a:extLst>
                  <a:ext uri="{FF2B5EF4-FFF2-40B4-BE49-F238E27FC236}">
                    <a16:creationId xmlns:a16="http://schemas.microsoft.com/office/drawing/2014/main" id="{009211F2-8676-6A45-446C-2DDE15A50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089F37-FAC8-F510-19AC-5EAB0E785044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23F00D5-D309-14A9-1051-C0D4369A6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726863-095A-265F-5E2E-0F569761B54F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917788-F2E9-9F45-8823-E85ED73D6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3E0270-F065-9259-5DB8-4B55CC59D2B2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28" name="그룹 272">
              <a:extLst>
                <a:ext uri="{FF2B5EF4-FFF2-40B4-BE49-F238E27FC236}">
                  <a16:creationId xmlns:a16="http://schemas.microsoft.com/office/drawing/2014/main" id="{1D14F3B2-110E-BE1C-577F-2C22C64A2F48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7" name="Rectangle 110">
                <a:extLst>
                  <a:ext uri="{FF2B5EF4-FFF2-40B4-BE49-F238E27FC236}">
                    <a16:creationId xmlns:a16="http://schemas.microsoft.com/office/drawing/2014/main" id="{CBE1B149-7F78-8910-AF89-612785227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8" name="Line 111">
                <a:extLst>
                  <a:ext uri="{FF2B5EF4-FFF2-40B4-BE49-F238E27FC236}">
                    <a16:creationId xmlns:a16="http://schemas.microsoft.com/office/drawing/2014/main" id="{9238D08B-6C0A-322E-1E85-2B534D1B0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9" name="Line 112">
                <a:extLst>
                  <a:ext uri="{FF2B5EF4-FFF2-40B4-BE49-F238E27FC236}">
                    <a16:creationId xmlns:a16="http://schemas.microsoft.com/office/drawing/2014/main" id="{50270171-0B0D-49EC-A195-4A6EE11DF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0" name="Line 113">
                <a:extLst>
                  <a:ext uri="{FF2B5EF4-FFF2-40B4-BE49-F238E27FC236}">
                    <a16:creationId xmlns:a16="http://schemas.microsoft.com/office/drawing/2014/main" id="{78621973-FA60-8FA0-E3F7-4E29F2889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4">
                <a:extLst>
                  <a:ext uri="{FF2B5EF4-FFF2-40B4-BE49-F238E27FC236}">
                    <a16:creationId xmlns:a16="http://schemas.microsoft.com/office/drawing/2014/main" id="{1F4B98BD-0767-A152-C1E1-19E5F252A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9" name="그룹 272">
              <a:extLst>
                <a:ext uri="{FF2B5EF4-FFF2-40B4-BE49-F238E27FC236}">
                  <a16:creationId xmlns:a16="http://schemas.microsoft.com/office/drawing/2014/main" id="{A3E250FC-A2B5-42B7-5C83-B70B3071C1AB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2" name="Rectangle 110">
                <a:extLst>
                  <a:ext uri="{FF2B5EF4-FFF2-40B4-BE49-F238E27FC236}">
                    <a16:creationId xmlns:a16="http://schemas.microsoft.com/office/drawing/2014/main" id="{A4F5BEE8-800F-B2F9-CDE9-C099EDBF2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1">
                <a:extLst>
                  <a:ext uri="{FF2B5EF4-FFF2-40B4-BE49-F238E27FC236}">
                    <a16:creationId xmlns:a16="http://schemas.microsoft.com/office/drawing/2014/main" id="{7B3EBB5E-4FBA-0B9A-7DEB-7B3044B4B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4" name="Line 112">
                <a:extLst>
                  <a:ext uri="{FF2B5EF4-FFF2-40B4-BE49-F238E27FC236}">
                    <a16:creationId xmlns:a16="http://schemas.microsoft.com/office/drawing/2014/main" id="{74CF3B76-C78E-BD51-E167-C25F3EE9F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3">
                <a:extLst>
                  <a:ext uri="{FF2B5EF4-FFF2-40B4-BE49-F238E27FC236}">
                    <a16:creationId xmlns:a16="http://schemas.microsoft.com/office/drawing/2014/main" id="{B35FAEA5-292A-3951-BB75-C2C9DB3E0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4">
                <a:extLst>
                  <a:ext uri="{FF2B5EF4-FFF2-40B4-BE49-F238E27FC236}">
                    <a16:creationId xmlns:a16="http://schemas.microsoft.com/office/drawing/2014/main" id="{55757092-52AF-5803-A30A-16B753AA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F9D18CD1-8210-3842-49D5-DE127BF8CF95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7" name="Rectangle 110">
                <a:extLst>
                  <a:ext uri="{FF2B5EF4-FFF2-40B4-BE49-F238E27FC236}">
                    <a16:creationId xmlns:a16="http://schemas.microsoft.com/office/drawing/2014/main" id="{506DF06A-661A-7D87-565B-F35ABA274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38" name="Line 111">
                <a:extLst>
                  <a:ext uri="{FF2B5EF4-FFF2-40B4-BE49-F238E27FC236}">
                    <a16:creationId xmlns:a16="http://schemas.microsoft.com/office/drawing/2014/main" id="{D03423C6-FBAD-12C3-7C0D-DAEA077826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39" name="Line 112">
                <a:extLst>
                  <a:ext uri="{FF2B5EF4-FFF2-40B4-BE49-F238E27FC236}">
                    <a16:creationId xmlns:a16="http://schemas.microsoft.com/office/drawing/2014/main" id="{F1FD4E46-28C4-C567-97BE-768E08884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0" name="Line 113">
                <a:extLst>
                  <a:ext uri="{FF2B5EF4-FFF2-40B4-BE49-F238E27FC236}">
                    <a16:creationId xmlns:a16="http://schemas.microsoft.com/office/drawing/2014/main" id="{5E6E1D79-CF91-3DF8-2E87-98E402D94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4">
                <a:extLst>
                  <a:ext uri="{FF2B5EF4-FFF2-40B4-BE49-F238E27FC236}">
                    <a16:creationId xmlns:a16="http://schemas.microsoft.com/office/drawing/2014/main" id="{08DA7F4D-36E3-7F56-AB0F-07D79A3CF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97F7E3-4A6C-9822-4610-A89715CEF4EC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339EDA0-0E70-EC9D-12ED-B80ABA9BB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5481F60-8C35-E526-0C6D-66044F10A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17D8B6-1A94-716C-8E73-6D8C1377F6B9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311AC8-95FB-0720-38F4-5A7E11120AD9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DFB319-D1BD-D4F1-0F36-6AEB7366EF43}"/>
                </a:ext>
              </a:extLst>
            </p:cNvPr>
            <p:cNvSpPr txBox="1"/>
            <p:nvPr/>
          </p:nvSpPr>
          <p:spPr>
            <a:xfrm>
              <a:off x="9376875" y="3668267"/>
              <a:ext cx="1212826" cy="39476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(3)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63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5A7A4D-0A5B-4735-7E04-DDB15B052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(2) 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에서 컨트롤러로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 위임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anumGothic" panose="020D0604000000000000" pitchFamily="34" charset="-127"/>
              </a:rPr>
              <a:t>DispatcherServlet</a:t>
            </a:r>
            <a:r>
              <a:rPr kumimoji="1" lang="en-US" altLang="ko-KR" sz="14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</a:rPr>
              <a:t>에서 컨트롤러로 </a:t>
            </a:r>
            <a:r>
              <a:rPr kumimoji="1" lang="en-US" altLang="ko-KR" sz="14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1400" dirty="0">
                <a:latin typeface="NanumGothic" panose="020D0604000000000000" pitchFamily="34" charset="-127"/>
              </a:rPr>
              <a:t>요청 위임</a:t>
            </a:r>
            <a:endParaRPr kumimoji="1" lang="en-US" altLang="ko-KR" sz="14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 err="1"/>
              <a:t>HandlerMapping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HandlerAdapter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방법을 이용해서 </a:t>
            </a:r>
            <a:r>
              <a:rPr kumimoji="1" lang="en-US" altLang="ko-KR" sz="1400" dirty="0"/>
              <a:t>Controller</a:t>
            </a:r>
            <a:r>
              <a:rPr kumimoji="1" lang="ko-KR" altLang="en-US" sz="1400" dirty="0"/>
              <a:t>에게 전달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4F0A44-F113-43EE-BAF7-E2E1DC39E573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E9285-7D7A-48CF-B6A4-28D4887BFED1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777A3E-CB6E-48ED-A0FE-83938BBDFDFB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84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5A7A4D-0A5B-4735-7E04-DDB15B052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(3)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컨트롤러의 모델 생성과 정보 등록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호출 된 컨트롤러는 사용자의 요청을 해석해서 비즈니스 로직을 수행하고 모델에 결과를 저장하고 사용할 뷰를 결정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9CF4AE-50BD-4801-86D3-5AB8334E5776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67FB04-0895-4BDB-9ACA-F98C2310DAE6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24A061-CF88-4F9A-B548-F9AA31DBFCFC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91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컨트롤러의 결과 리턴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: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모델과 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/>
              <a:t>DispatcherServlet</a:t>
            </a:r>
            <a:r>
              <a:rPr kumimoji="1" lang="ko-KR" altLang="en-US" sz="1400" dirty="0"/>
              <a:t>에게 </a:t>
            </a:r>
            <a:r>
              <a:rPr kumimoji="1" lang="en-US" altLang="ko-KR" sz="1400" dirty="0" err="1"/>
              <a:t>ModelAndView</a:t>
            </a:r>
            <a:r>
              <a:rPr kumimoji="1" lang="ko-KR" altLang="en-US" sz="1400" dirty="0"/>
              <a:t>를 전달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728CA9D-8FA8-D5BE-0286-7D421909D8E9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C3E025A-1D13-4709-A4A4-28923FB8FB7D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21F7D-DDB2-4361-A143-AB3442A1F02E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BF7EA7-7367-4AD9-B7D0-3A9A80FBA651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718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712502" y="3553276"/>
              <a:ext cx="107603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5410707" y="3544194"/>
              <a:ext cx="1226223" cy="394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(5)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의 뷰 호출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뷰 오브젝트에게 모델 전달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클라이언트에게 돌려줄 최종 결과물 생성 요청 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ViewResolver</a:t>
            </a:r>
            <a:r>
              <a:rPr kumimoji="1" lang="en-US" altLang="ko-KR" sz="1400" dirty="0"/>
              <a:t>)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7871045-3B64-964C-94B8-7A7348E461FB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CC75F4B-CD34-4054-B2B4-2D2F68B04905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D00DC3-8A9A-46F2-8B58-5A5108588405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111AE8-B21E-4815-B0A7-507EBCC7FD32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5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712502" y="3553276"/>
              <a:ext cx="107603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5410707" y="3544194"/>
              <a:ext cx="1226223" cy="394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(6)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모델 참조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최종결과물은 </a:t>
            </a:r>
            <a:r>
              <a:rPr kumimoji="1" lang="en-US" altLang="ko-KR" sz="1400" dirty="0" err="1"/>
              <a:t>HttpServletResponse</a:t>
            </a:r>
            <a:r>
              <a:rPr kumimoji="1" lang="ko-KR" altLang="en-US" sz="1400" dirty="0"/>
              <a:t>에 담김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7871045-3B64-964C-94B8-7A7348E461FB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C716E1-4EDC-4D08-A5D6-FDE6F32B5C33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8292D9-E421-478A-8ABF-0700688BB666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3CE038-E3A6-43BB-8355-D353E1F11DBB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447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(7)HTTP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응답 돌려주기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뷰 생성되면 후처리기의 작업이 있는지 확인 후 </a:t>
            </a:r>
            <a:r>
              <a:rPr kumimoji="1" lang="ko-KR" altLang="en-US" sz="1400" dirty="0" err="1"/>
              <a:t>서블릿</a:t>
            </a:r>
            <a:r>
              <a:rPr kumimoji="1" lang="ko-KR" altLang="en-US" sz="1400" dirty="0"/>
              <a:t> 컨테이너에게 돌려줌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26873E-B3C7-DB96-545B-765BFF419502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5E7140A-755D-48AF-8546-C9BD8A054A24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8E71F5-0550-4629-A78D-67BD2625E9E3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049E60-C408-4BD9-8955-A15773A50B3E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673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이란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Spring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의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Front Controller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역할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HTTP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요청을 받아 해당 요청을 처리하고 응답을 반환하는 역할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 err="1">
                <a:solidFill>
                  <a:srgbClr val="000000"/>
                </a:solidFill>
                <a:effectLst/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도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을 상속 받고 있음</a:t>
            </a:r>
            <a:endParaRPr lang="en" altLang="ko-Kore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의 생명주기와 비슷하게 흘러감</a:t>
            </a:r>
            <a:endParaRPr lang="en" altLang="ko-Kore-KR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276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42F062-CBB1-4E20-B0D4-0889719F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3429000"/>
            <a:ext cx="8345714" cy="263724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6BAB43-F4EE-43BC-BCCA-C06E045BE0C9}"/>
              </a:ext>
            </a:extLst>
          </p:cNvPr>
          <p:cNvCxnSpPr>
            <a:cxnSpLocks/>
          </p:cNvCxnSpPr>
          <p:nvPr/>
        </p:nvCxnSpPr>
        <p:spPr>
          <a:xfrm>
            <a:off x="1981200" y="4047014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F5C4D5-8CF3-4CBF-91CE-AD41A5F88232}"/>
              </a:ext>
            </a:extLst>
          </p:cNvPr>
          <p:cNvCxnSpPr>
            <a:cxnSpLocks/>
          </p:cNvCxnSpPr>
          <p:nvPr/>
        </p:nvCxnSpPr>
        <p:spPr>
          <a:xfrm>
            <a:off x="1977390" y="4675233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FEBD16-9059-4E6B-BCAE-E1239DF3F6D2}"/>
              </a:ext>
            </a:extLst>
          </p:cNvPr>
          <p:cNvCxnSpPr>
            <a:cxnSpLocks/>
          </p:cNvCxnSpPr>
          <p:nvPr/>
        </p:nvCxnSpPr>
        <p:spPr>
          <a:xfrm>
            <a:off x="1977390" y="5300073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6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DispatcherServlet.doDispatch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D1D4E-F8E8-46F2-81E1-E99E2E844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22"/>
          <a:stretch/>
        </p:blipFill>
        <p:spPr>
          <a:xfrm>
            <a:off x="972000" y="1692000"/>
            <a:ext cx="9850329" cy="20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2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E2797E1-60FC-5220-CEAB-5B4A7B28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3948"/>
            <a:ext cx="10515600" cy="47010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>
                <a:latin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</a:rPr>
              <a:t>자바 엔터프라이즈 개발을 편하게 해주는 오픈소스 경량급 애플리케이션 프레임워크</a:t>
            </a:r>
            <a:r>
              <a:rPr lang="en-US" altLang="ko-KR" sz="2400" b="1" dirty="0">
                <a:latin typeface="NanumGothic" panose="020D0604000000000000" pitchFamily="34" charset="-127"/>
              </a:rPr>
              <a:t>”</a:t>
            </a:r>
            <a:endParaRPr lang="ko-Kore-KR" altLang="en-US" sz="2400" b="1" dirty="0">
              <a:latin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BC51B-185E-A5CE-BD90-7C1245413422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1-2.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741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F7785C-E691-4260-8005-514111C8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92000"/>
            <a:ext cx="9375494" cy="470649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C6E9C54-02A3-4FA2-AB3A-53452743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DispatcherServlet.doDispatch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67575B-1ED5-4B54-B546-A1FD86B763A6}"/>
              </a:ext>
            </a:extLst>
          </p:cNvPr>
          <p:cNvGrpSpPr/>
          <p:nvPr/>
        </p:nvGrpSpPr>
        <p:grpSpPr>
          <a:xfrm>
            <a:off x="1743460" y="2741422"/>
            <a:ext cx="1101673" cy="293390"/>
            <a:chOff x="4595544" y="2458068"/>
            <a:chExt cx="1682416" cy="359585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9C42FB-8D5E-4FFB-AD41-86D28E1F5ADC}"/>
                </a:ext>
              </a:extLst>
            </p:cNvPr>
            <p:cNvSpPr/>
            <p:nvPr/>
          </p:nvSpPr>
          <p:spPr>
            <a:xfrm>
              <a:off x="4595546" y="2458068"/>
              <a:ext cx="1682414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35DD8E-F412-4077-BB30-336D5F098E10}"/>
                </a:ext>
              </a:extLst>
            </p:cNvPr>
            <p:cNvSpPr/>
            <p:nvPr/>
          </p:nvSpPr>
          <p:spPr>
            <a:xfrm>
              <a:off x="4595544" y="2465294"/>
              <a:ext cx="1562327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kumimoji="1" lang="en-US" altLang="ko-KR" sz="1000" b="1">
                  <a:latin typeface="+mn-ea"/>
                </a:rPr>
                <a:t>1. </a:t>
              </a:r>
              <a:r>
                <a:rPr kumimoji="1" lang="ko-KR" altLang="en-US" sz="1000" b="1">
                  <a:latin typeface="+mn-ea"/>
                </a:rPr>
                <a:t>핸들러 조회</a:t>
              </a:r>
              <a:endParaRPr lang="ko-KR" altLang="en-US" sz="1000" b="1"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69D107-2066-4385-B51E-569486E94B01}"/>
              </a:ext>
            </a:extLst>
          </p:cNvPr>
          <p:cNvGrpSpPr/>
          <p:nvPr/>
        </p:nvGrpSpPr>
        <p:grpSpPr>
          <a:xfrm>
            <a:off x="1743459" y="3616610"/>
            <a:ext cx="3514342" cy="293390"/>
            <a:chOff x="4595544" y="2458068"/>
            <a:chExt cx="5366914" cy="359585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D93A69-E8AA-45FD-A8A3-7ACC79DDC492}"/>
                </a:ext>
              </a:extLst>
            </p:cNvPr>
            <p:cNvSpPr/>
            <p:nvPr/>
          </p:nvSpPr>
          <p:spPr>
            <a:xfrm>
              <a:off x="4595546" y="2458068"/>
              <a:ext cx="5366912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5F0275-D15D-4850-8980-D606CA0AE220}"/>
                </a:ext>
              </a:extLst>
            </p:cNvPr>
            <p:cNvSpPr/>
            <p:nvPr/>
          </p:nvSpPr>
          <p:spPr>
            <a:xfrm>
              <a:off x="4595544" y="2465294"/>
              <a:ext cx="5187844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2.</a:t>
              </a:r>
              <a:r>
                <a:rPr lang="ko-KR" altLang="en-US" sz="1000" b="1">
                  <a:latin typeface="+mn-ea"/>
                </a:rPr>
                <a:t>핸들러 어댑터 조회 </a:t>
              </a:r>
              <a:r>
                <a:rPr lang="en-US" altLang="ko-KR" sz="1000" b="1">
                  <a:latin typeface="+mn-ea"/>
                </a:rPr>
                <a:t>- </a:t>
              </a:r>
              <a:r>
                <a:rPr lang="ko-KR" altLang="en-US" sz="1000" b="1">
                  <a:latin typeface="+mn-ea"/>
                </a:rPr>
                <a:t>핸들러를 처리할 수 있는 어댑터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188E69-65FC-489F-B1AD-C9A6CBF1E6B3}"/>
              </a:ext>
            </a:extLst>
          </p:cNvPr>
          <p:cNvGrpSpPr/>
          <p:nvPr/>
        </p:nvGrpSpPr>
        <p:grpSpPr>
          <a:xfrm>
            <a:off x="1743459" y="4481870"/>
            <a:ext cx="5551520" cy="293390"/>
            <a:chOff x="4595544" y="2458068"/>
            <a:chExt cx="8477983" cy="359585"/>
          </a:xfrm>
          <a:solidFill>
            <a:schemeClr val="bg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12E62A-281D-4FB7-83A5-F431148CF900}"/>
                </a:ext>
              </a:extLst>
            </p:cNvPr>
            <p:cNvSpPr/>
            <p:nvPr/>
          </p:nvSpPr>
          <p:spPr>
            <a:xfrm>
              <a:off x="4595546" y="2458068"/>
              <a:ext cx="8350601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4CE250-7FF0-4CE3-A233-5FCBAF17119C}"/>
                </a:ext>
              </a:extLst>
            </p:cNvPr>
            <p:cNvSpPr/>
            <p:nvPr/>
          </p:nvSpPr>
          <p:spPr>
            <a:xfrm>
              <a:off x="4595544" y="2465294"/>
              <a:ext cx="8477983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3.</a:t>
              </a:r>
              <a:r>
                <a:rPr lang="ko-KR" altLang="en-US" sz="1000" b="1">
                  <a:latin typeface="+mn-ea"/>
                </a:rPr>
                <a:t>핸들러 어댑터 실행 </a:t>
              </a:r>
              <a:r>
                <a:rPr lang="en-US" altLang="ko-KR" sz="1000" b="1">
                  <a:latin typeface="+mn-ea"/>
                </a:rPr>
                <a:t>-&gt; 4. </a:t>
              </a:r>
              <a:r>
                <a:rPr lang="ko-KR" altLang="en-US" sz="1000" b="1">
                  <a:latin typeface="+mn-ea"/>
                </a:rPr>
                <a:t>핸들러 어댑터를 통해 핸들러 실행 </a:t>
              </a:r>
              <a:r>
                <a:rPr lang="en-US" altLang="ko-KR" sz="1000" b="1">
                  <a:latin typeface="+mn-ea"/>
                </a:rPr>
                <a:t>-&gt; 5. ModelAndView </a:t>
              </a:r>
              <a:r>
                <a:rPr lang="ko-KR" altLang="en-US" sz="1000" b="1">
                  <a:latin typeface="+mn-ea"/>
                </a:rPr>
                <a:t>반환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1E90C6-4884-4BCD-B212-724676095585}"/>
              </a:ext>
            </a:extLst>
          </p:cNvPr>
          <p:cNvGrpSpPr/>
          <p:nvPr/>
        </p:nvGrpSpPr>
        <p:grpSpPr>
          <a:xfrm>
            <a:off x="1743459" y="5347130"/>
            <a:ext cx="1517901" cy="293390"/>
            <a:chOff x="4595544" y="2458068"/>
            <a:chExt cx="8350604" cy="359585"/>
          </a:xfrm>
          <a:solidFill>
            <a:schemeClr val="bg1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637D4B-B1D8-4E37-B783-68E8AFE5AA3D}"/>
                </a:ext>
              </a:extLst>
            </p:cNvPr>
            <p:cNvSpPr/>
            <p:nvPr/>
          </p:nvSpPr>
          <p:spPr>
            <a:xfrm>
              <a:off x="4595546" y="2458068"/>
              <a:ext cx="8350602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A49F26-8494-4180-B98F-6DE21E3BE68C}"/>
                </a:ext>
              </a:extLst>
            </p:cNvPr>
            <p:cNvSpPr/>
            <p:nvPr/>
          </p:nvSpPr>
          <p:spPr>
            <a:xfrm>
              <a:off x="4595544" y="2465294"/>
              <a:ext cx="2333452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/* View </a:t>
              </a:r>
              <a:r>
                <a:rPr lang="ko-KR" altLang="en-US" sz="1000" b="1">
                  <a:latin typeface="+mn-ea"/>
                </a:rPr>
                <a:t>관련 메소드 </a:t>
              </a:r>
              <a:r>
                <a:rPr lang="en-US" altLang="ko-KR" sz="1000" b="1">
                  <a:latin typeface="+mn-ea"/>
                </a:rPr>
                <a:t>*/</a:t>
              </a:r>
              <a:endParaRPr lang="ko-KR" altLang="en-US" sz="10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788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E5BF8-7F22-4DA6-B48F-3BFEDCDE0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3"/>
          <a:stretch/>
        </p:blipFill>
        <p:spPr>
          <a:xfrm>
            <a:off x="972000" y="1728000"/>
            <a:ext cx="10515600" cy="43371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E51E06B-9087-4908-9226-5CCC84B8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Gothic" panose="020D0604000000000000" pitchFamily="34" charset="-127"/>
              </a:rPr>
              <a:t>뷰 렌더링 함수 호출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505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9220B-DDAC-4EE1-A2F0-DCAD0047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43" y="214354"/>
            <a:ext cx="9851329" cy="62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의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BD5E8-C14E-4972-8FC8-7EC468B5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6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err="1">
                <a:latin typeface="NanumGothic" panose="020D0604000000000000" pitchFamily="34" charset="-127"/>
              </a:rPr>
              <a:t>HandlerMapping</a:t>
            </a:r>
            <a:r>
              <a:rPr kumimoji="1" lang="en-US" altLang="ko-Kore-KR" sz="4000">
                <a:latin typeface="NanumGothic" panose="020D0604000000000000" pitchFamily="34" charset="-127"/>
              </a:rPr>
              <a:t> </a:t>
            </a:r>
            <a:r>
              <a:rPr kumimoji="1" lang="ko-KR" altLang="en-US" sz="4000">
                <a:latin typeface="NanumGothic" panose="020D0604000000000000" pitchFamily="34" charset="-127"/>
              </a:rPr>
              <a:t>전략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</a:rPr>
              <a:t>URL</a:t>
            </a:r>
            <a:r>
              <a:rPr lang="ko-KR" altLang="en-US" sz="1800" dirty="0">
                <a:solidFill>
                  <a:srgbClr val="000000"/>
                </a:solidFill>
              </a:rPr>
              <a:t>과 요청 정보를 기준으로 어떤 </a:t>
            </a:r>
            <a:r>
              <a:rPr lang="ko-KR" altLang="en-US" sz="1800" dirty="0" err="1">
                <a:solidFill>
                  <a:srgbClr val="000000"/>
                </a:solidFill>
              </a:rPr>
              <a:t>핸들러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즉 컨트롤러를 사용할 것인지를 결정하는 로직을 담당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effectLst/>
              </a:rPr>
              <a:t>HandlerMapping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인터페이스를 구현해서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50DBFE-BECD-4AD0-807B-A73E0784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9"/>
          <a:stretch/>
        </p:blipFill>
        <p:spPr>
          <a:xfrm>
            <a:off x="972000" y="2592000"/>
            <a:ext cx="9452160" cy="35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2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475B5-563E-4D43-AF94-D00737742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54"/>
          <a:stretch/>
        </p:blipFill>
        <p:spPr>
          <a:xfrm>
            <a:off x="972001" y="1692000"/>
            <a:ext cx="9303570" cy="457096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BF675F8-9BD1-4B3C-BBDC-4ECC4E27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HandlerMapping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84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HandlerAdapter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</a:rPr>
              <a:t>HandlerMapping</a:t>
            </a:r>
            <a:r>
              <a:rPr lang="ko-KR" altLang="en-US" sz="1800" dirty="0">
                <a:solidFill>
                  <a:srgbClr val="000000"/>
                </a:solidFill>
              </a:rPr>
              <a:t>으로 선택한 컨트롤러</a:t>
            </a:r>
            <a:r>
              <a:rPr lang="en-US" altLang="ko-KR" sz="1800" dirty="0">
                <a:solidFill>
                  <a:srgbClr val="000000"/>
                </a:solidFill>
              </a:rPr>
              <a:t>/</a:t>
            </a:r>
            <a:r>
              <a:rPr lang="ko-KR" altLang="en-US" sz="1800" dirty="0" err="1">
                <a:solidFill>
                  <a:srgbClr val="000000"/>
                </a:solidFill>
              </a:rPr>
              <a:t>핸들러를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</a:rPr>
              <a:t>이 호출할 때 사용하는 어댑터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1800" dirty="0" err="1">
                <a:solidFill>
                  <a:srgbClr val="000000"/>
                </a:solidFill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</a:rPr>
              <a:t>에서는 컨트롤러의 어떤 메소드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구현체 정보 등을 알지 못하기에 어댑터가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3D83-7C06-492B-99D5-162DFE01D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"/>
          <a:stretch/>
        </p:blipFill>
        <p:spPr>
          <a:xfrm>
            <a:off x="972000" y="2610582"/>
            <a:ext cx="10149390" cy="33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9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A6C95-FB66-4536-BF8D-AFC779E0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29504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EBA54CE-04AE-4855-BEB1-0A08FF96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HandlerAdapter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07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64351-B86F-4CCB-98BC-A0D10341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23" y="274320"/>
            <a:ext cx="664843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</a:rPr>
              <a:t>컨트롤러에서 리턴 된 뷰 이름을 실제 뷰 객체로 변환해주는 역할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뷰 이름을 기반으로 실제 뷰 객체를 찾아주는 역할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컨트롤러에서는 뷰의 구체적인 구현에 대한 정보를 알 필요 없이 뷰의 논리적인 이름만을 다룰 수 있음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실제로 어떤 뷰 구현체를 사용할 것인지는 </a:t>
            </a:r>
            <a:r>
              <a:rPr lang="en-US" altLang="ko-KR" sz="1800" dirty="0" err="1">
                <a:solidFill>
                  <a:srgbClr val="000000"/>
                </a:solidFill>
              </a:rPr>
              <a:t>ViewResolver</a:t>
            </a:r>
            <a:r>
              <a:rPr lang="ko-KR" altLang="en-US" sz="1800" dirty="0">
                <a:solidFill>
                  <a:srgbClr val="000000"/>
                </a:solidFill>
              </a:rPr>
              <a:t>가 처리하게 됨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04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1CB5-7D26-FEDC-76F3-E30DCFD3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810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latin typeface="NanumGothic" panose="020D0604000000000000" pitchFamily="34" charset="-127"/>
              </a:rPr>
              <a:t>“</a:t>
            </a:r>
            <a:r>
              <a:rPr lang="ko-KR" altLang="en-US" sz="3200" dirty="0">
                <a:solidFill>
                  <a:srgbClr val="FF0000"/>
                </a:solidFill>
                <a:latin typeface="NanumGothic" panose="020D0604000000000000" pitchFamily="34" charset="-127"/>
              </a:rPr>
              <a:t>자바 엔터프라이즈 개발을 편하게 해주는 </a:t>
            </a:r>
            <a:br>
              <a:rPr lang="en-US" altLang="ko-KR" sz="3200" dirty="0">
                <a:latin typeface="NanumGothic" panose="020D0604000000000000" pitchFamily="34" charset="-127"/>
              </a:rPr>
            </a:br>
            <a:r>
              <a:rPr lang="ko-KR" altLang="en-US" sz="3200" dirty="0">
                <a:latin typeface="NanumGothic" panose="020D0604000000000000" pitchFamily="34" charset="-127"/>
              </a:rPr>
              <a:t>오픈소스 경량급 애플리케이션 프레임워크</a:t>
            </a:r>
            <a:r>
              <a:rPr lang="en-US" altLang="ko-KR" sz="3200" dirty="0">
                <a:latin typeface="NanumGothic" panose="020D0604000000000000" pitchFamily="34" charset="-127"/>
              </a:rPr>
              <a:t>”</a:t>
            </a:r>
            <a:endParaRPr lang="ko-Kore-KR" altLang="en-US" sz="32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F95CB-AE1C-8839-C69D-A592C819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923" y="3044157"/>
            <a:ext cx="10022160" cy="202132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자바 엔터프라이즈 개발이 편리함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오픈소스 경량급 애플리케이션 프레임워크</a:t>
            </a:r>
            <a:endParaRPr kumimoji="1" lang="ko-Kore-KR" altLang="en-US" sz="24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C8004-614E-6483-BEBB-A4662858ED11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1-2.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866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E9DE7FB-9BAF-4BBA-9531-6B8DD008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1F673-E3CD-4C5D-A52B-A5778914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0000"/>
            <a:ext cx="7851960" cy="49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7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C875AB-0CF1-4928-9EF9-E96833C2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DF892-807F-4FF0-AF2D-DAE16D96E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2"/>
          <a:stretch/>
        </p:blipFill>
        <p:spPr>
          <a:xfrm>
            <a:off x="972000" y="1620000"/>
            <a:ext cx="9456790" cy="45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3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@</a:t>
            </a:r>
            <a:r>
              <a:rPr kumimoji="1" lang="en-US" altLang="ko-Kore-KR" sz="4000" dirty="0" err="1">
                <a:latin typeface="NanumGothic" panose="020D0604000000000000" pitchFamily="34" charset="-127"/>
              </a:rPr>
              <a:t>RequestMapping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, @Controller, </a:t>
            </a:r>
            <a:br>
              <a:rPr kumimoji="1" lang="en-US" altLang="ko-Kore-KR" sz="4000" dirty="0">
                <a:latin typeface="NanumGothic" panose="020D0604000000000000" pitchFamily="34" charset="-127"/>
              </a:rPr>
            </a:br>
            <a:r>
              <a:rPr kumimoji="1" lang="ko-KR" altLang="en-US" sz="4000" dirty="0">
                <a:latin typeface="NanumGothic" panose="020D0604000000000000" pitchFamily="34" charset="-127"/>
              </a:rPr>
              <a:t>메소드 파라미터의 종류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리턴 타입의 종류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@</a:t>
            </a:r>
            <a:r>
              <a:rPr lang="en" altLang="ko-KR" sz="1800" dirty="0" err="1">
                <a:solidFill>
                  <a:srgbClr val="000000"/>
                </a:solidFill>
                <a:effectLst/>
              </a:rPr>
              <a:t>RequestMapping</a:t>
            </a:r>
            <a:endParaRPr lang="en" altLang="ko-KR" sz="180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3"/>
              </a:rPr>
              <a:t>https://docs.spring.io/spring-framework/reference/web/webmvc/mvc-controller/ann-requestmapping.html</a:t>
            </a:r>
            <a:endParaRPr lang="en" altLang="ko-KR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@Cotroller</a:t>
            </a: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4"/>
              </a:rPr>
              <a:t>https://docs.spring.io/spring-framework/reference/web/webmvc/mvc-controller.html</a:t>
            </a:r>
            <a:endParaRPr lang="en" altLang="ko-KR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HandlerMethods</a:t>
            </a: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5"/>
              </a:rPr>
              <a:t>https://docs.spring.io/spring-framework/reference/web/webmvc/mvc-controller/ann-methods.html</a:t>
            </a: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647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b="1" dirty="0"/>
              <a:t>트랜잭션 개념</a:t>
            </a:r>
            <a:endParaRPr kumimoji="1" lang="en" altLang="ko-Kore-KR" sz="2400" b="1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860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PSA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5089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9" y="1253331"/>
            <a:ext cx="10923741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400" b="1" dirty="0">
                <a:solidFill>
                  <a:srgbClr val="000000"/>
                </a:solidFill>
                <a:effectLst/>
              </a:rPr>
              <a:t>트랜잭션이란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 </a:t>
            </a:r>
            <a:endParaRPr lang="en-US" altLang="ko-KR" sz="2400" b="1" dirty="0">
              <a:solidFill>
                <a:srgbClr val="000000"/>
              </a:solidFill>
              <a:effectLst/>
            </a:endParaRPr>
          </a:p>
          <a:p>
            <a:pPr marL="0" indent="0" algn="ctr">
              <a:buNone/>
            </a:pPr>
            <a:r>
              <a:rPr lang="en-US" altLang="ko-KR" sz="2400" b="1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데이터베이스에서의 하나의 논리적인 작업 단위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를 트랜잭션이라고 합니다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.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41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34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</a:t>
            </a:r>
            <a:r>
              <a:rPr kumimoji="1" lang="ko-KR" altLang="en-US" sz="4000">
                <a:latin typeface="NanumGothic" panose="020D0604000000000000" pitchFamily="34" charset="-127"/>
              </a:rPr>
              <a:t>예시</a:t>
            </a:r>
            <a:r>
              <a:rPr kumimoji="1" lang="en-US" altLang="ko-KR" sz="4000">
                <a:latin typeface="NanumGothic" panose="020D0604000000000000" pitchFamily="34" charset="-127"/>
              </a:rPr>
              <a:t>(2)</a:t>
            </a:r>
            <a:r>
              <a:rPr kumimoji="1" lang="ko-KR" altLang="en-US" sz="400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8,000</a:t>
            </a:r>
            <a:r>
              <a:rPr kumimoji="1" lang="ko-KR" altLang="en-US" b="1" dirty="0">
                <a:solidFill>
                  <a:schemeClr val="accent1"/>
                </a:solidFill>
              </a:rPr>
              <a:t>원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E1FFE-1972-9FCD-4394-4672BE30680B}"/>
              </a:ext>
            </a:extLst>
          </p:cNvPr>
          <p:cNvSpPr txBox="1"/>
          <p:nvPr/>
        </p:nvSpPr>
        <p:spPr>
          <a:xfrm>
            <a:off x="3180477" y="50864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kumimoji="1" lang="ko-Kore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90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(3)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8,000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12,000</a:t>
            </a:r>
            <a:r>
              <a:rPr kumimoji="1" lang="ko-KR" altLang="en-US" b="1" dirty="0">
                <a:solidFill>
                  <a:schemeClr val="accent1"/>
                </a:solidFill>
              </a:rPr>
              <a:t>원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97FA4-E1C7-BFDD-C394-E0E87FE96286}"/>
              </a:ext>
            </a:extLst>
          </p:cNvPr>
          <p:cNvSpPr txBox="1"/>
          <p:nvPr/>
        </p:nvSpPr>
        <p:spPr>
          <a:xfrm>
            <a:off x="9304584" y="509912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+2000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kumimoji="1" lang="ko-Kore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76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DC1111-98FD-CCA1-AC15-7D0EA73E8748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496000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68DC-6494-EC5F-DFA7-51B2CD7A7182}"/>
              </a:ext>
            </a:extLst>
          </p:cNvPr>
          <p:cNvSpPr txBox="1"/>
          <p:nvPr/>
        </p:nvSpPr>
        <p:spPr>
          <a:xfrm>
            <a:off x="8877300" y="495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DF92FE-3296-6913-90D1-B1F1C2F8F9A6}"/>
              </a:ext>
            </a:extLst>
          </p:cNvPr>
          <p:cNvGrpSpPr/>
          <p:nvPr/>
        </p:nvGrpSpPr>
        <p:grpSpPr>
          <a:xfrm>
            <a:off x="163747" y="4769574"/>
            <a:ext cx="6096000" cy="418505"/>
            <a:chOff x="-144696" y="4659544"/>
            <a:chExt cx="6096000" cy="41850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85443E-26A0-BC79-1108-86A3F8A299DF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433EE-7C65-AD53-92C0-29BCC64167D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balance=8000 WHERE NAME=‘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BELLY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’;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0326C9-8B6B-B2CD-A704-0C40DBF4A414}"/>
              </a:ext>
            </a:extLst>
          </p:cNvPr>
          <p:cNvGrpSpPr/>
          <p:nvPr/>
        </p:nvGrpSpPr>
        <p:grpSpPr>
          <a:xfrm>
            <a:off x="5968676" y="4769361"/>
            <a:ext cx="6096000" cy="418505"/>
            <a:chOff x="-144696" y="4659544"/>
            <a:chExt cx="6096000" cy="4185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86B578-12D3-3E4F-46FB-4EB833A82D21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E6DA1-0525-0244-42C8-B21C697B1B0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balance=12000 WHERE NAME=‘LOTTY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’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8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D159B5F-57A6-4BDF-8821-DADB4698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3" y="2191310"/>
            <a:ext cx="5968134" cy="3823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A4457-A215-4DE3-AB70-55BBAB196E5B}"/>
              </a:ext>
            </a:extLst>
          </p:cNvPr>
          <p:cNvSpPr/>
          <p:nvPr/>
        </p:nvSpPr>
        <p:spPr>
          <a:xfrm>
            <a:off x="4464783" y="496856"/>
            <a:ext cx="32624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b="1" dirty="0">
                <a:solidFill>
                  <a:srgbClr val="FF0000"/>
                </a:solidFill>
                <a:latin typeface="NanumGothic" panose="020D0604000000000000" pitchFamily="34" charset="-127"/>
              </a:rPr>
              <a:t>복잡함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90453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DC1111-98FD-CCA1-AC15-7D0EA73E8748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68DC-6494-EC5F-DFA7-51B2CD7A7182}"/>
              </a:ext>
            </a:extLst>
          </p:cNvPr>
          <p:cNvSpPr txBox="1"/>
          <p:nvPr/>
        </p:nvSpPr>
        <p:spPr>
          <a:xfrm>
            <a:off x="8877300" y="495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DF92FE-3296-6913-90D1-B1F1C2F8F9A6}"/>
              </a:ext>
            </a:extLst>
          </p:cNvPr>
          <p:cNvGrpSpPr/>
          <p:nvPr/>
        </p:nvGrpSpPr>
        <p:grpSpPr>
          <a:xfrm>
            <a:off x="163747" y="4769574"/>
            <a:ext cx="6096000" cy="418505"/>
            <a:chOff x="-144696" y="4659544"/>
            <a:chExt cx="6096000" cy="41850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85443E-26A0-BC79-1108-86A3F8A299DF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433EE-7C65-AD53-92C0-29BCC64167D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balance=8000 WHERE NAME=‘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BELLY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’;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0326C9-8B6B-B2CD-A704-0C40DBF4A414}"/>
              </a:ext>
            </a:extLst>
          </p:cNvPr>
          <p:cNvGrpSpPr/>
          <p:nvPr/>
        </p:nvGrpSpPr>
        <p:grpSpPr>
          <a:xfrm>
            <a:off x="5968676" y="4769361"/>
            <a:ext cx="6096000" cy="418505"/>
            <a:chOff x="-144696" y="4659544"/>
            <a:chExt cx="6096000" cy="4185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86B578-12D3-3E4F-46FB-4EB833A82D21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E6DA1-0525-0244-42C8-B21C697B1B0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balance=12000 WHERE NAME=‘LOTTY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’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387B0-7C21-4FE0-8944-FA7B4CC64DEB}"/>
              </a:ext>
            </a:extLst>
          </p:cNvPr>
          <p:cNvSpPr/>
          <p:nvPr/>
        </p:nvSpPr>
        <p:spPr>
          <a:xfrm>
            <a:off x="8496000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82C1D6-0B98-49F8-ACBE-6CB8627C5E8A}"/>
              </a:ext>
            </a:extLst>
          </p:cNvPr>
          <p:cNvSpPr/>
          <p:nvPr/>
        </p:nvSpPr>
        <p:spPr>
          <a:xfrm>
            <a:off x="557841" y="3919292"/>
            <a:ext cx="11076317" cy="2110341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9B54E5-183A-4D73-9D2A-43E4AC1B4860}"/>
              </a:ext>
            </a:extLst>
          </p:cNvPr>
          <p:cNvSpPr/>
          <p:nvPr/>
        </p:nvSpPr>
        <p:spPr>
          <a:xfrm>
            <a:off x="5457300" y="3640464"/>
            <a:ext cx="984644" cy="4185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트랜잭션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4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 TABLE IF EXISTS account 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CREATE TABLE account (</a:t>
            </a:r>
          </a:p>
          <a:p>
            <a:r>
              <a:rPr lang="en-US" altLang="ko-KR" dirty="0"/>
              <a:t>	id INTEGER AUTO_INCREMENT PRIMARY KEY,</a:t>
            </a:r>
          </a:p>
          <a:p>
            <a:r>
              <a:rPr lang="en-US" altLang="ko-KR" dirty="0"/>
              <a:t>	name VARCHAR(255),</a:t>
            </a:r>
          </a:p>
          <a:p>
            <a:r>
              <a:rPr lang="en-US" altLang="ko-KR" dirty="0"/>
              <a:t>	balance INTEGER not null default 0</a:t>
            </a:r>
          </a:p>
          <a:p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INSERT INTO account (name, balance) VALUES ('belly', 10000);</a:t>
            </a:r>
          </a:p>
          <a:p>
            <a:r>
              <a:rPr lang="en-US" altLang="ko-KR" dirty="0"/>
              <a:t>INSERT INTO account (name, balance) VALUES ('</a:t>
            </a:r>
            <a:r>
              <a:rPr lang="en-US" altLang="ko-KR" dirty="0" err="1"/>
              <a:t>lotty</a:t>
            </a:r>
            <a:r>
              <a:rPr lang="en-US" altLang="ko-KR" dirty="0"/>
              <a:t>', 10000);</a:t>
            </a:r>
          </a:p>
          <a:p>
            <a:endParaRPr lang="en-US" altLang="ko-KR" dirty="0"/>
          </a:p>
          <a:p>
            <a:r>
              <a:rPr lang="en-US" altLang="ko-KR" dirty="0"/>
              <a:t>select * from account;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680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false; //start transaction;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balance=8000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balance=12000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commit;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42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true;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balance=10000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balance=10000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endParaRPr lang="en-US" altLang="ko-KR" dirty="0"/>
          </a:p>
          <a:p>
            <a:r>
              <a:rPr lang="en-US" altLang="ko-KR" dirty="0"/>
              <a:t>select * from account;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497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false;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balance=8000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balance=12000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select * from account;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rollback;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(Rollback)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589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각각의 </a:t>
            </a:r>
            <a:r>
              <a:rPr lang="en-US" altLang="ko-KR" dirty="0"/>
              <a:t>SQL</a:t>
            </a:r>
            <a:r>
              <a:rPr lang="ko-KR" altLang="en-US" dirty="0"/>
              <a:t>문을 자동으로 </a:t>
            </a:r>
            <a:r>
              <a:rPr lang="en-US" altLang="ko-KR" dirty="0"/>
              <a:t>transaction </a:t>
            </a:r>
            <a:r>
              <a:rPr lang="ko-KR" altLang="en-US" dirty="0"/>
              <a:t>처리해주는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AUTOCOMMIT</a:t>
            </a:r>
            <a:r>
              <a:rPr lang="ko-KR" altLang="en-US" dirty="0"/>
              <a:t>으로 설정하면 각각의 쿼리 실행 직후에 자동으로 </a:t>
            </a:r>
            <a:r>
              <a:rPr lang="en-US" altLang="ko-KR" dirty="0"/>
              <a:t>COMMIT</a:t>
            </a:r>
            <a:r>
              <a:rPr lang="ko-KR" altLang="en-US" dirty="0"/>
              <a:t>을 호출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실행 중에 문제가 있으면 자동으로 롤백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대부분에 </a:t>
            </a:r>
            <a:r>
              <a:rPr lang="en-US" altLang="ko-KR" dirty="0"/>
              <a:t>DBMS</a:t>
            </a:r>
            <a:r>
              <a:rPr lang="ko-KR" altLang="en-US" dirty="0"/>
              <a:t>가 제공하고 있으며 설정은 대부분 </a:t>
            </a:r>
            <a:r>
              <a:rPr lang="en-US" altLang="ko-KR" dirty="0"/>
              <a:t>default </a:t>
            </a:r>
            <a:r>
              <a:rPr lang="ko-KR" altLang="en-US" dirty="0"/>
              <a:t>값을 </a:t>
            </a:r>
            <a:r>
              <a:rPr lang="en-US" altLang="ko-KR" dirty="0"/>
              <a:t>AUTOCOMMIT </a:t>
            </a:r>
            <a:r>
              <a:rPr lang="ko-KR" altLang="en-US" dirty="0"/>
              <a:t>을 </a:t>
            </a:r>
            <a:r>
              <a:rPr lang="en-US" altLang="ko-KR" dirty="0"/>
              <a:t>true</a:t>
            </a:r>
            <a:r>
              <a:rPr lang="ko-KR" altLang="en-US" dirty="0"/>
              <a:t>로 되어 있음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(AUTOCOMMIT)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1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트랜잭션을 시작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논리적 단위에 맞는 </a:t>
            </a:r>
            <a:r>
              <a:rPr lang="en-US" altLang="ko-KR" dirty="0"/>
              <a:t>SQL</a:t>
            </a:r>
            <a:r>
              <a:rPr lang="ko-KR" altLang="en-US" dirty="0"/>
              <a:t>문들을 실행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문제없이 동작했다면 트랜잭션을 </a:t>
            </a:r>
            <a:r>
              <a:rPr lang="en-US" altLang="ko-KR" dirty="0"/>
              <a:t>commit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중간에 문제가 있다면 트랜잭션을 </a:t>
            </a:r>
            <a:r>
              <a:rPr lang="en-US" altLang="ko-KR" dirty="0"/>
              <a:t>rollback .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실행 순서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10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원자성</a:t>
            </a:r>
            <a:r>
              <a:rPr lang="ko-KR" altLang="en-US" dirty="0"/>
              <a:t> </a:t>
            </a:r>
            <a:r>
              <a:rPr lang="en-US" altLang="ko-KR" dirty="0"/>
              <a:t>(Atomicity)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일관성 </a:t>
            </a:r>
            <a:r>
              <a:rPr lang="en-US" altLang="ko-KR" dirty="0"/>
              <a:t>(Consistency)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격리성</a:t>
            </a:r>
            <a:r>
              <a:rPr lang="ko-KR" altLang="en-US" dirty="0"/>
              <a:t> </a:t>
            </a:r>
            <a:r>
              <a:rPr lang="en-US" altLang="ko-KR" dirty="0"/>
              <a:t>(Isolation)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지속성 </a:t>
            </a:r>
            <a:r>
              <a:rPr lang="en-US" altLang="ko-KR" dirty="0"/>
              <a:t>(Durability)</a:t>
            </a:r>
          </a:p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33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내에서 실행한 작업들은 마치 하나의 작업인 것처럼 모두 성공 하거나 모두 실패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or Nothing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트랜잭션은 논리적으로 쪼갤 수 없는 단위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개발자는 트랜잭션 단위를 어떻게 정하는지</a:t>
            </a:r>
          </a:p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Atomicity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9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트랜잭션은 일관성 있는 데이터베이스 상태를 유지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Consistent =&gt;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수행 중에 </a:t>
            </a:r>
            <a:r>
              <a:rPr lang="en-US" altLang="ko-KR" dirty="0"/>
              <a:t>rule</a:t>
            </a:r>
            <a:r>
              <a:rPr lang="ko-KR" altLang="en-US" dirty="0"/>
              <a:t>을 위반했으면 롤백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개발자는 애플리케이션에서 일관성을 깨는게 무엇인지 확인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Consistency)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26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7AA31-83AC-4D39-6B66-B7D0555B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엔터프라이즈 개발이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복잡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한 이유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ED6A3-D4CE-DE9F-4288-F6D83604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Gothic" panose="020D0604000000000000" pitchFamily="34" charset="-127"/>
              </a:rPr>
              <a:t>기술적인 </a:t>
            </a:r>
            <a:r>
              <a:rPr kumimoji="1" lang="ko-KR" altLang="en-US" sz="2400" b="1" dirty="0"/>
              <a:t>요구사항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이 늘어난다 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다중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DB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를 하나의 트랜잭션으로 묶어서 처리하는 분산 트랜잭션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타 시스템에 대한 자동화된 연계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엔터프라이즈 애플리케이션의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비즈니스 로직의 복잡함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이 증가 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2000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년 경제 위기 이후 기능 요구 사항 및 예외 상황 증가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프로그램이 처리해야 할 정보 규모 증가 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E27CF-84F2-914B-E086-1C035B3832CD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359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동시에 실행되는 트랜잭션들이 서로에게 영향을 미치지 않도록 격리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트랜잭션들이 동시에 실행될 때도 혼자 실행되는 것처럼 동작하게 만들어야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Isolation level </a:t>
            </a:r>
            <a:r>
              <a:rPr lang="ko-KR" altLang="en-US" dirty="0"/>
              <a:t>높을 수록 성능 저하</a:t>
            </a:r>
            <a:r>
              <a:rPr lang="en-US" altLang="ko-KR" dirty="0"/>
              <a:t>, </a:t>
            </a:r>
            <a:r>
              <a:rPr lang="ko-KR" altLang="en-US" dirty="0"/>
              <a:t>낮을 수록 동시성 문제 발생 가능성 높아짐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격리 수준 </a:t>
            </a:r>
            <a:r>
              <a:rPr lang="en-US" altLang="ko-KR" dirty="0"/>
              <a:t>(Isolation level)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 UNCOMMITED (commit</a:t>
            </a:r>
            <a:r>
              <a:rPr lang="ko-KR" altLang="en-US" dirty="0"/>
              <a:t> 되지 않은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 COMMITTED (commit</a:t>
            </a:r>
            <a:r>
              <a:rPr lang="ko-KR" altLang="en-US" dirty="0"/>
              <a:t> 된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REPEATABLE READ (</a:t>
            </a:r>
            <a:r>
              <a:rPr lang="ko-KR" altLang="en-US" dirty="0"/>
              <a:t>반복 가능한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SERIALIZABLE (</a:t>
            </a:r>
            <a:r>
              <a:rPr lang="ko-KR" altLang="en-US" dirty="0"/>
              <a:t>직렬화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Isolation)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84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트랜잭션을 성공적으로 끝내면 그 결과가 항상 기록되어야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중간에 시스템에 문제가 발생해도 </a:t>
            </a:r>
            <a:r>
              <a:rPr lang="en-US" altLang="ko-KR" dirty="0"/>
              <a:t>DB</a:t>
            </a:r>
            <a:r>
              <a:rPr lang="ko-KR" altLang="en-US" dirty="0"/>
              <a:t> 로그 등을 사용해서 성공한 트랜잭션 내용을 복구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영구적으로 존재해야 하기 때문에 일반적으로 비 휘발성 메모리에 저장함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</a:t>
            </a:r>
            <a:r>
              <a:rPr lang="en-US" altLang="ko-KR" sz="4000" dirty="0"/>
              <a:t>(Durability)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553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3-2.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순수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JDBC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순수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JDBC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6AD97-4EE1-48D0-94FD-9FD44F74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0000"/>
            <a:ext cx="10031280" cy="44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42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A617AC-B9D3-4BBA-9A5C-3FF2511C5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5"/>
          <a:stretch/>
        </p:blipFill>
        <p:spPr>
          <a:xfrm>
            <a:off x="972000" y="1620000"/>
            <a:ext cx="10115100" cy="4535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3-3. 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트랜잭션 경계설정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경계 설정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A8DB00-0D1E-45F2-8716-67EC520B897D}"/>
              </a:ext>
            </a:extLst>
          </p:cNvPr>
          <p:cNvSpPr/>
          <p:nvPr/>
        </p:nvSpPr>
        <p:spPr>
          <a:xfrm>
            <a:off x="1927877" y="3573696"/>
            <a:ext cx="2641394" cy="35164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A84543-A2E0-47A5-AE54-98C2473BFF4F}"/>
              </a:ext>
            </a:extLst>
          </p:cNvPr>
          <p:cNvGrpSpPr/>
          <p:nvPr/>
        </p:nvGrpSpPr>
        <p:grpSpPr>
          <a:xfrm>
            <a:off x="4814181" y="3469138"/>
            <a:ext cx="3743924" cy="456206"/>
            <a:chOff x="4846306" y="2396286"/>
            <a:chExt cx="1852235" cy="456206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BB34320-BAAA-4545-A9CB-685F8FCFBAD6}"/>
                </a:ext>
              </a:extLst>
            </p:cNvPr>
            <p:cNvSpPr/>
            <p:nvPr/>
          </p:nvSpPr>
          <p:spPr>
            <a:xfrm>
              <a:off x="4846306" y="2396286"/>
              <a:ext cx="1852235" cy="456206"/>
            </a:xfrm>
            <a:prstGeom prst="rect">
              <a:avLst/>
            </a:prstGeom>
            <a:grp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738A9D-EEDD-4E98-8B75-5F3BF8041FF5}"/>
                </a:ext>
              </a:extLst>
            </p:cNvPr>
            <p:cNvSpPr/>
            <p:nvPr/>
          </p:nvSpPr>
          <p:spPr>
            <a:xfrm>
              <a:off x="4853736" y="2497312"/>
              <a:ext cx="1844805" cy="307777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algn="ctr"/>
              <a:r>
                <a:rPr kumimoji="1" lang="ko-KR" altLang="en-US" sz="1400" b="1">
                  <a:latin typeface="+mn-ea"/>
                </a:rPr>
                <a:t>비즈니스 로직과 기술적 로직이 혼합된 코드</a:t>
              </a:r>
              <a:endParaRPr lang="ko-KR" altLang="en-US" sz="14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802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E7487-C1C6-44BB-A50A-B5FC08D36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2529"/>
          <a:stretch/>
        </p:blipFill>
        <p:spPr>
          <a:xfrm>
            <a:off x="971999" y="1620000"/>
            <a:ext cx="9445215" cy="226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3-3. 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트랜잭션 경계설정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경계 설정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(2)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AEF99-2B8C-4F03-9964-DDF53A3DD27A}"/>
              </a:ext>
            </a:extLst>
          </p:cNvPr>
          <p:cNvSpPr/>
          <p:nvPr/>
        </p:nvSpPr>
        <p:spPr>
          <a:xfrm>
            <a:off x="1904494" y="2870407"/>
            <a:ext cx="2788903" cy="35164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949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dirty="0"/>
              <a:t>트랜잭션 개념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910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트랜잭션을 시작하기 위해 만든 </a:t>
            </a:r>
            <a:r>
              <a:rPr lang="en-US" altLang="ko-KR" dirty="0"/>
              <a:t>Connection </a:t>
            </a:r>
            <a:r>
              <a:rPr lang="ko-KR" altLang="en-US" dirty="0"/>
              <a:t>오브젝트를 특별한 저장소에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저장 된 </a:t>
            </a:r>
            <a:r>
              <a:rPr lang="en-US" altLang="ko-KR" dirty="0"/>
              <a:t>Connection</a:t>
            </a:r>
            <a:r>
              <a:rPr lang="ko-KR" altLang="en-US" dirty="0"/>
              <a:t>을 가져가서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TransactionSynchronizationManager</a:t>
            </a:r>
            <a:r>
              <a:rPr lang="en-US" altLang="ko-KR" dirty="0"/>
              <a:t> </a:t>
            </a:r>
            <a:r>
              <a:rPr lang="ko-KR" altLang="en-US" dirty="0"/>
              <a:t>클래스가 스프링이 제공하는 트랜잭션 동기화 관리 클래스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쓰레드 환경에서도 안전한 동기화 방법을 구현</a:t>
            </a:r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동기화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38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서로 다른 트랜잭션 관리 전략을 추상화하고 표준화 함</a:t>
            </a:r>
            <a:r>
              <a:rPr lang="en-US" altLang="ko-KR" dirty="0"/>
              <a:t> (</a:t>
            </a:r>
            <a:r>
              <a:rPr lang="ko-KR" altLang="en-US" dirty="0"/>
              <a:t>트랜잭션 경계 설정</a:t>
            </a:r>
            <a:r>
              <a:rPr lang="en-US" altLang="ko-KR" dirty="0"/>
              <a:t>, API </a:t>
            </a:r>
            <a:r>
              <a:rPr lang="ko-KR" altLang="en-US" dirty="0"/>
              <a:t>의존성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스프링은 </a:t>
            </a:r>
            <a:r>
              <a:rPr lang="en-US" altLang="ko-KR" dirty="0" err="1"/>
              <a:t>PlatformTransactionManager</a:t>
            </a:r>
            <a:r>
              <a:rPr lang="en-US" altLang="ko-KR" dirty="0"/>
              <a:t> </a:t>
            </a:r>
            <a:r>
              <a:rPr lang="ko-KR" altLang="en-US" dirty="0"/>
              <a:t>라는 인터페이스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TransactionDefinition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트랜잭션의 속성을 정의하는 인터페이스로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격리 수준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(isolation level),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타임아웃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읽기 전용 여부 등의 트랜잭션 속성을 설정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계층과 책임의 분리 </a:t>
            </a:r>
            <a:r>
              <a:rPr lang="en-US" altLang="ko-KR" dirty="0"/>
              <a:t>(</a:t>
            </a:r>
            <a:r>
              <a:rPr lang="ko-KR" altLang="en-US" dirty="0"/>
              <a:t>애플리케이션 계층</a:t>
            </a:r>
            <a:r>
              <a:rPr lang="en-US" altLang="ko-KR" dirty="0"/>
              <a:t>, </a:t>
            </a:r>
            <a:r>
              <a:rPr lang="ko-KR" altLang="en-US" dirty="0"/>
              <a:t>서비스 추상화 계층</a:t>
            </a:r>
            <a:r>
              <a:rPr lang="en-US" altLang="ko-KR" dirty="0"/>
              <a:t>, </a:t>
            </a:r>
            <a:r>
              <a:rPr lang="ko-KR" altLang="en-US" dirty="0"/>
              <a:t>기술 계층</a:t>
            </a:r>
            <a:r>
              <a:rPr lang="en-US" altLang="ko-KR" dirty="0"/>
              <a:t>)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서비스 추상화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236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코드를 통해 확인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프로그래밍 트랜잭션과 선언적 트랜잭션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9181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dirty="0"/>
              <a:t>트랜잭션 개념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3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4305</Words>
  <Application>Microsoft Office PowerPoint</Application>
  <PresentationFormat>와이드스크린</PresentationFormat>
  <Paragraphs>887</Paragraphs>
  <Slides>107</Slides>
  <Notes>107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6" baseType="lpstr">
      <vt:lpstr>Apple SD Gothic Neo</vt:lpstr>
      <vt:lpstr>Helvetica Neue</vt:lpstr>
      <vt:lpstr>KoPubWorld돋움체 Medium</vt:lpstr>
      <vt:lpstr>NanumGothic</vt:lpstr>
      <vt:lpstr>맑은 고딕</vt:lpstr>
      <vt:lpstr>Arial</vt:lpstr>
      <vt:lpstr>Calibri</vt:lpstr>
      <vt:lpstr>Calibri Light</vt:lpstr>
      <vt:lpstr>Office 테마</vt:lpstr>
      <vt:lpstr>스프링 : 기초 개념 및 동작 원리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“자바 엔터프라이즈 개발을 편하게 해주는  오픈소스 경량급 애플리케이션 프레임워크”</vt:lpstr>
      <vt:lpstr>PowerPoint 프레젠테이션</vt:lpstr>
      <vt:lpstr>엔터프라이즈 개발이 “복잡”한 이유 </vt:lpstr>
      <vt:lpstr>고객 구매 내역을 분석해 상품을 추천하는 로직</vt:lpstr>
      <vt:lpstr>스프링이 복잡함을 상대하는 “전략” </vt:lpstr>
      <vt:lpstr>“POJO(Plain Old Java Object)”</vt:lpstr>
      <vt:lpstr>IoC/DI </vt:lpstr>
      <vt:lpstr>2. Spring 핵심 개념 및 MVC 구조 이해</vt:lpstr>
      <vt:lpstr>IoC와 DI 개념 설명 (1)</vt:lpstr>
      <vt:lpstr>IoC와 DI 개념 설명 (2)</vt:lpstr>
      <vt:lpstr>IoC와 DI 개념 설명 (3)</vt:lpstr>
      <vt:lpstr>IoC와 DI 개념 설명 (4)</vt:lpstr>
      <vt:lpstr>요구 사항 흐름도</vt:lpstr>
      <vt:lpstr>기존 방식 코드 &amp; 코드의 문제점  </vt:lpstr>
      <vt:lpstr>기존 방식 코드 &amp; 코드의 문제점  </vt:lpstr>
      <vt:lpstr>IoC Container를 통해 Bean을 관리하는 코드</vt:lpstr>
      <vt:lpstr>IoC 제어의 역전</vt:lpstr>
      <vt:lpstr>IoC Container</vt:lpstr>
      <vt:lpstr>스프링 컨테이너 – ApplicationContext</vt:lpstr>
      <vt:lpstr>스프링 컨테이너 – BeanFactory </vt:lpstr>
      <vt:lpstr>BeanFactory, ApplicationContext 정리</vt:lpstr>
      <vt:lpstr>Bean</vt:lpstr>
      <vt:lpstr>Spring Container</vt:lpstr>
      <vt:lpstr>빈 이름 타입, 의존관계 설정 그림</vt:lpstr>
      <vt:lpstr>역할에 따른 세가지 빈 </vt:lpstr>
      <vt:lpstr>IoC Container가 Bean을 관리하는 방법</vt:lpstr>
      <vt:lpstr>IoC Container가 Bean을 관리하는 방법</vt:lpstr>
      <vt:lpstr>Singleton </vt:lpstr>
      <vt:lpstr>Singleton </vt:lpstr>
      <vt:lpstr>Singleton의 문제점</vt:lpstr>
      <vt:lpstr>빈 스코프</vt:lpstr>
      <vt:lpstr>의존 관계</vt:lpstr>
      <vt:lpstr>DI(Dependency Injection)  </vt:lpstr>
      <vt:lpstr>DI(Dependency Injection) </vt:lpstr>
      <vt:lpstr>의존관계 주입 4가지 방법 </vt:lpstr>
      <vt:lpstr>의존관계 주입 4가지 방법 </vt:lpstr>
      <vt:lpstr>@ComponentScan, @Autowired</vt:lpstr>
      <vt:lpstr>컴포넌트 스캔 기본 대상</vt:lpstr>
      <vt:lpstr>컴포넌트 스캔 옵션 </vt:lpstr>
      <vt:lpstr>2.1 Spring 핵심 개념 정리</vt:lpstr>
      <vt:lpstr>2. Spring 핵심 개념 및 MVC 구조 이해</vt:lpstr>
      <vt:lpstr>MVC (Model-View-Controller) 패턴이란?</vt:lpstr>
      <vt:lpstr>FrontController 패턴 </vt:lpstr>
      <vt:lpstr>브라우저나 HTTP 요청을 받아 응답하는 과정</vt:lpstr>
      <vt:lpstr>(1) DispatcherServlet의 HTTP 요청 접수</vt:lpstr>
      <vt:lpstr>(2) DispatcherServlet에서 컨트롤러로 HTTP 요청 위임</vt:lpstr>
      <vt:lpstr>(3) 컨트롤러의 모델 생성과 정보 등록</vt:lpstr>
      <vt:lpstr>(4) 컨트롤러의 결과 리턴: 모델과 뷰</vt:lpstr>
      <vt:lpstr>(5)DispatcherServlet의 뷰 호출</vt:lpstr>
      <vt:lpstr>(6) 모델 참조</vt:lpstr>
      <vt:lpstr>(7)HTTP 응답 돌려주기</vt:lpstr>
      <vt:lpstr>DispatcherServlet이란?</vt:lpstr>
      <vt:lpstr>DispatcherServlet.doDispatch()</vt:lpstr>
      <vt:lpstr>DispatcherServlet.doDispatch()</vt:lpstr>
      <vt:lpstr>뷰 렌더링 함수 호출 </vt:lpstr>
      <vt:lpstr>PowerPoint 프레젠테이션</vt:lpstr>
      <vt:lpstr>DispatcherServlet의 DI 전략 </vt:lpstr>
      <vt:lpstr>HandlerMapping 전략</vt:lpstr>
      <vt:lpstr>HandlerMapping 전략 </vt:lpstr>
      <vt:lpstr>HandlerAdapter 전략 </vt:lpstr>
      <vt:lpstr>HandlerAdapter 전략 </vt:lpstr>
      <vt:lpstr>PowerPoint 프레젠테이션</vt:lpstr>
      <vt:lpstr>ViewResolver 전략 </vt:lpstr>
      <vt:lpstr>ViewResolver 전략 </vt:lpstr>
      <vt:lpstr>ViewResolver 전략 </vt:lpstr>
      <vt:lpstr>@RequestMapping, @Controller,  메소드 파라미터의 종류, 리턴 타입의 종류</vt:lpstr>
      <vt:lpstr>3. Spring 트랜잭션</vt:lpstr>
      <vt:lpstr>PSA </vt:lpstr>
      <vt:lpstr>PowerPoint 프레젠테이션</vt:lpstr>
      <vt:lpstr>트랜잭션 개념 예시(1) </vt:lpstr>
      <vt:lpstr>트랜잭션 개념 예시(2) </vt:lpstr>
      <vt:lpstr>트랜잭션 개념 예시(3) </vt:lpstr>
      <vt:lpstr>트랜잭션 개념 예시(4) </vt:lpstr>
      <vt:lpstr>트랜잭션 개념 예시(4) </vt:lpstr>
      <vt:lpstr>트랜잭션 개념</vt:lpstr>
      <vt:lpstr>트랜잭션 개념(Commit)</vt:lpstr>
      <vt:lpstr>트랜잭션 개념(Commit)</vt:lpstr>
      <vt:lpstr>트랜잭션 개념(Rollback)</vt:lpstr>
      <vt:lpstr>트랜잭션 개념(AUTOCOMMIT)</vt:lpstr>
      <vt:lpstr>트랜잭션 개념(실행 순서)</vt:lpstr>
      <vt:lpstr>트랜잭션 특징 ACID</vt:lpstr>
      <vt:lpstr>트랜잭션 특징 ACID (Atomicity)</vt:lpstr>
      <vt:lpstr>트랜잭션 특징 ACID (Consistency)</vt:lpstr>
      <vt:lpstr>트랜잭션 특징 ACID (Isolation)</vt:lpstr>
      <vt:lpstr>트랜잭션 특징 ACID (Durability)</vt:lpstr>
      <vt:lpstr>트랜잭션 순수 JDBC</vt:lpstr>
      <vt:lpstr>트랜잭션 경계 설정(1)</vt:lpstr>
      <vt:lpstr>트랜잭션 경계 설정(2)</vt:lpstr>
      <vt:lpstr>3. Spring 트랜잭션</vt:lpstr>
      <vt:lpstr>트랜잭션 동기화</vt:lpstr>
      <vt:lpstr>트랜잭션 서비스 추상화</vt:lpstr>
      <vt:lpstr>프로그래밍 트랜잭션과 선언적 트랜잭션  </vt:lpstr>
      <vt:lpstr>3. Spring 트랜잭션</vt:lpstr>
      <vt:lpstr>트랜잭션 전파란?</vt:lpstr>
      <vt:lpstr>트랜잭션 전파 옵션</vt:lpstr>
      <vt:lpstr>4. AOP(Aspect-Oriented Programming)</vt:lpstr>
      <vt:lpstr>AOP</vt:lpstr>
      <vt:lpstr>AOP 개념 소개</vt:lpstr>
      <vt:lpstr>AOP 개념 소개</vt:lpstr>
      <vt:lpstr>AOP 구현 방법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 입문 : 기초 개념 및 동작 원리 이해</dc:title>
  <dc:creator>이아현</dc:creator>
  <cp:lastModifiedBy>신현준(LDCC-SaaS운영팀 운영2담당)</cp:lastModifiedBy>
  <cp:revision>178</cp:revision>
  <dcterms:created xsi:type="dcterms:W3CDTF">2023-11-11T04:11:46Z</dcterms:created>
  <dcterms:modified xsi:type="dcterms:W3CDTF">2024-02-05T00:31:15Z</dcterms:modified>
</cp:coreProperties>
</file>